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3"/>
  </p:sldMasterIdLst>
  <p:notesMasterIdLst>
    <p:notesMasterId r:id="rId5"/>
  </p:notesMasterIdLst>
  <p:handoutMasterIdLst>
    <p:handoutMasterId r:id="rId30"/>
  </p:handoutMasterIdLst>
  <p:sldIdLst>
    <p:sldId id="258" r:id="rId4"/>
    <p:sldId id="445" r:id="rId6"/>
    <p:sldId id="377" r:id="rId7"/>
    <p:sldId id="360" r:id="rId8"/>
    <p:sldId id="378" r:id="rId9"/>
    <p:sldId id="379" r:id="rId10"/>
    <p:sldId id="380" r:id="rId11"/>
    <p:sldId id="381" r:id="rId12"/>
    <p:sldId id="382" r:id="rId13"/>
    <p:sldId id="429" r:id="rId14"/>
    <p:sldId id="386" r:id="rId15"/>
    <p:sldId id="426" r:id="rId16"/>
    <p:sldId id="427" r:id="rId17"/>
    <p:sldId id="390" r:id="rId18"/>
    <p:sldId id="391" r:id="rId19"/>
    <p:sldId id="322" r:id="rId20"/>
    <p:sldId id="402" r:id="rId21"/>
    <p:sldId id="403" r:id="rId22"/>
    <p:sldId id="404" r:id="rId23"/>
    <p:sldId id="405" r:id="rId24"/>
    <p:sldId id="407" r:id="rId25"/>
    <p:sldId id="422" r:id="rId26"/>
    <p:sldId id="421" r:id="rId27"/>
    <p:sldId id="410" r:id="rId28"/>
    <p:sldId id="297" r:id="rId29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8" userDrawn="1">
          <p15:clr>
            <a:srgbClr val="A4A3A4"/>
          </p15:clr>
        </p15:guide>
        <p15:guide id="2" pos="392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EBEB"/>
    <a:srgbClr val="5A985C"/>
    <a:srgbClr val="E7B930"/>
    <a:srgbClr val="A9C974"/>
    <a:srgbClr val="5E9A60"/>
    <a:srgbClr val="C7DBA6"/>
    <a:srgbClr val="5D9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2" d="100"/>
          <a:sy n="62" d="100"/>
        </p:scale>
        <p:origin x="984" y="108"/>
      </p:cViewPr>
      <p:guideLst>
        <p:guide orient="horz" pos="2148"/>
        <p:guide pos="392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92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5" Type="http://schemas.openxmlformats.org/officeDocument/2006/relationships/tags" Target="tags/tag96.xml"/><Relationship Id="rId34" Type="http://schemas.openxmlformats.org/officeDocument/2006/relationships/commentAuthors" Target="commentAuthors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5B1E81-BB83-4121-9753-B6610852C8E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B5212-3C58-473F-8987-02E3B6F02C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DA869-C8F3-4BC9-B6E8-65A4A68D8D8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B579FC-F74B-43C0-B7D6-85CE8542429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8CA6-FA8D-435E-B9B1-DCE0DDD306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439D5-7839-4D9C-925C-8E2A08053A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6025" y="389720"/>
            <a:ext cx="4719638" cy="67752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8CA6-FA8D-435E-B9B1-DCE0DDD306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439D5-7839-4D9C-925C-8E2A08053A85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7" t="24373"/>
          <a:stretch>
            <a:fillRect/>
          </a:stretch>
        </p:blipFill>
        <p:spPr>
          <a:xfrm>
            <a:off x="3635644" y="3585227"/>
            <a:ext cx="8518902" cy="3121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8CA6-FA8D-435E-B9B1-DCE0DDD306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439D5-7839-4D9C-925C-8E2A08053A85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 userDrawn="1"/>
        </p:nvSpPr>
        <p:spPr>
          <a:xfrm>
            <a:off x="1443000" y="2093795"/>
            <a:ext cx="9024281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8CA6-FA8D-435E-B9B1-DCE0DDD306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439D5-7839-4D9C-925C-8E2A08053A8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26025" y="389720"/>
            <a:ext cx="4719638" cy="677520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8CA6-FA8D-435E-B9B1-DCE0DDD306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439D5-7839-4D9C-925C-8E2A08053A85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7" t="24373"/>
          <a:stretch>
            <a:fillRect/>
          </a:stretch>
        </p:blipFill>
        <p:spPr>
          <a:xfrm>
            <a:off x="3635644" y="3585227"/>
            <a:ext cx="8518902" cy="31215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68CA6-FA8D-435E-B9B1-DCE0DDD306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4439D5-7839-4D9C-925C-8E2A08053A85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 userDrawn="1"/>
        </p:nvSpPr>
        <p:spPr>
          <a:xfrm>
            <a:off x="1443000" y="2093795"/>
            <a:ext cx="9024281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4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68CA6-FA8D-435E-B9B1-DCE0DDD306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439D5-7839-4D9C-925C-8E2A08053A8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C68CA6-FA8D-435E-B9B1-DCE0DDD306D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439D5-7839-4D9C-925C-8E2A08053A8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src_bg_cover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.xml"/><Relationship Id="rId8" Type="http://schemas.openxmlformats.org/officeDocument/2006/relationships/tags" Target="../tags/tag2.xml"/><Relationship Id="rId7" Type="http://schemas.openxmlformats.org/officeDocument/2006/relationships/image" Target="../media/image5.png"/><Relationship Id="rId6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microsoft.com/office/2007/relationships/hdphoto" Target="../media/image8.wdp"/><Relationship Id="rId3" Type="http://schemas.openxmlformats.org/officeDocument/2006/relationships/image" Target="../media/image7.png"/><Relationship Id="rId22" Type="http://schemas.openxmlformats.org/officeDocument/2006/relationships/notesSlide" Target="../notesSlides/notesSlide2.xml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14.png"/><Relationship Id="rId2" Type="http://schemas.openxmlformats.org/officeDocument/2006/relationships/image" Target="../media/image3.png"/><Relationship Id="rId19" Type="http://schemas.openxmlformats.org/officeDocument/2006/relationships/image" Target="../media/image13.jpeg"/><Relationship Id="rId18" Type="http://schemas.openxmlformats.org/officeDocument/2006/relationships/tags" Target="../tags/tag8.xml"/><Relationship Id="rId17" Type="http://schemas.openxmlformats.org/officeDocument/2006/relationships/image" Target="../media/image12.png"/><Relationship Id="rId16" Type="http://schemas.openxmlformats.org/officeDocument/2006/relationships/tags" Target="../tags/tag7.xml"/><Relationship Id="rId15" Type="http://schemas.openxmlformats.org/officeDocument/2006/relationships/image" Target="../media/image11.jpeg"/><Relationship Id="rId14" Type="http://schemas.openxmlformats.org/officeDocument/2006/relationships/tags" Target="../tags/tag6.xml"/><Relationship Id="rId13" Type="http://schemas.openxmlformats.org/officeDocument/2006/relationships/image" Target="../media/image10.jpeg"/><Relationship Id="rId12" Type="http://schemas.openxmlformats.org/officeDocument/2006/relationships/tags" Target="../tags/tag5.xml"/><Relationship Id="rId11" Type="http://schemas.openxmlformats.org/officeDocument/2006/relationships/image" Target="../media/image9.jpeg"/><Relationship Id="rId10" Type="http://schemas.openxmlformats.org/officeDocument/2006/relationships/tags" Target="../tags/tag4.xml"/><Relationship Id="rId1" Type="http://schemas.openxmlformats.org/officeDocument/2006/relationships/image" Target="../media/src_bg_content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6" Type="http://schemas.microsoft.com/office/2007/relationships/hdphoto" Target="../media/image8.wdp"/><Relationship Id="rId5" Type="http://schemas.openxmlformats.org/officeDocument/2006/relationships/image" Target="../media/image7.png"/><Relationship Id="rId4" Type="http://schemas.openxmlformats.org/officeDocument/2006/relationships/image" Target="../media/image16.png"/><Relationship Id="rId3" Type="http://schemas.openxmlformats.org/officeDocument/2006/relationships/tags" Target="../tags/tag9.xml"/><Relationship Id="rId2" Type="http://schemas.openxmlformats.org/officeDocument/2006/relationships/image" Target="../media/image15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image" Target="../media/image5.png"/><Relationship Id="rId10" Type="http://schemas.openxmlformats.org/officeDocument/2006/relationships/tags" Target="../tags/tag11.xml"/><Relationship Id="rId1" Type="http://schemas.openxmlformats.org/officeDocument/2006/relationships/image" Target="../media/src_bg_content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image8.wdp"/><Relationship Id="rId3" Type="http://schemas.openxmlformats.org/officeDocument/2006/relationships/image" Target="../media/image7.png"/><Relationship Id="rId2" Type="http://schemas.openxmlformats.org/officeDocument/2006/relationships/image" Target="../media/image17.png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6.xml"/><Relationship Id="rId1" Type="http://schemas.openxmlformats.org/officeDocument/2006/relationships/image" Target="../media/src_bg_content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image8.wdp"/><Relationship Id="rId3" Type="http://schemas.openxmlformats.org/officeDocument/2006/relationships/image" Target="../media/image7.png"/><Relationship Id="rId2" Type="http://schemas.openxmlformats.org/officeDocument/2006/relationships/image" Target="../media/image18.png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9.xml"/><Relationship Id="rId1" Type="http://schemas.openxmlformats.org/officeDocument/2006/relationships/image" Target="../media/src_bg_content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image8.wdp"/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22.xml"/><Relationship Id="rId1" Type="http://schemas.openxmlformats.org/officeDocument/2006/relationships/image" Target="../media/src_bg_content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image" Target="../media/image3.png"/><Relationship Id="rId6" Type="http://schemas.openxmlformats.org/officeDocument/2006/relationships/image" Target="../media/image2.png"/><Relationship Id="rId5" Type="http://schemas.microsoft.com/office/2007/relationships/hdphoto" Target="../media/image8.wdp"/><Relationship Id="rId4" Type="http://schemas.openxmlformats.org/officeDocument/2006/relationships/image" Target="../media/image7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3" Type="http://schemas.openxmlformats.org/officeDocument/2006/relationships/notesSlide" Target="../notesSlides/notesSlide7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5.xml"/><Relationship Id="rId10" Type="http://schemas.openxmlformats.org/officeDocument/2006/relationships/image" Target="../media/image5.png"/><Relationship Id="rId1" Type="http://schemas.openxmlformats.org/officeDocument/2006/relationships/image" Target="../media/src_bg_content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image8.wdp"/><Relationship Id="rId3" Type="http://schemas.openxmlformats.org/officeDocument/2006/relationships/image" Target="../media/image7.png"/><Relationship Id="rId2" Type="http://schemas.openxmlformats.org/officeDocument/2006/relationships/image" Target="../media/image22.png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28.xml"/><Relationship Id="rId1" Type="http://schemas.openxmlformats.org/officeDocument/2006/relationships/image" Target="../media/src_bg_content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image" Target="../media/image3.png"/><Relationship Id="rId6" Type="http://schemas.openxmlformats.org/officeDocument/2006/relationships/image" Target="../media/image2.png"/><Relationship Id="rId5" Type="http://schemas.microsoft.com/office/2007/relationships/hdphoto" Target="../media/image8.wdp"/><Relationship Id="rId4" Type="http://schemas.openxmlformats.org/officeDocument/2006/relationships/image" Target="../media/image7.png"/><Relationship Id="rId3" Type="http://schemas.openxmlformats.org/officeDocument/2006/relationships/image" Target="../media/image23.png"/><Relationship Id="rId26" Type="http://schemas.openxmlformats.org/officeDocument/2006/relationships/notesSlide" Target="../notesSlides/notesSlide9.xml"/><Relationship Id="rId25" Type="http://schemas.openxmlformats.org/officeDocument/2006/relationships/slideLayout" Target="../slideLayouts/slideLayout2.xml"/><Relationship Id="rId24" Type="http://schemas.openxmlformats.org/officeDocument/2006/relationships/tags" Target="../tags/tag45.xml"/><Relationship Id="rId23" Type="http://schemas.openxmlformats.org/officeDocument/2006/relationships/tags" Target="../tags/tag44.xml"/><Relationship Id="rId22" Type="http://schemas.openxmlformats.org/officeDocument/2006/relationships/tags" Target="../tags/tag43.xml"/><Relationship Id="rId21" Type="http://schemas.openxmlformats.org/officeDocument/2006/relationships/tags" Target="../tags/tag42.xml"/><Relationship Id="rId20" Type="http://schemas.openxmlformats.org/officeDocument/2006/relationships/tags" Target="../tags/tag41.xml"/><Relationship Id="rId2" Type="http://schemas.openxmlformats.org/officeDocument/2006/relationships/tags" Target="../tags/tag29.xml"/><Relationship Id="rId19" Type="http://schemas.openxmlformats.org/officeDocument/2006/relationships/tags" Target="../tags/tag40.xml"/><Relationship Id="rId18" Type="http://schemas.openxmlformats.org/officeDocument/2006/relationships/tags" Target="../tags/tag39.xml"/><Relationship Id="rId17" Type="http://schemas.openxmlformats.org/officeDocument/2006/relationships/tags" Target="../tags/tag38.xml"/><Relationship Id="rId16" Type="http://schemas.openxmlformats.org/officeDocument/2006/relationships/tags" Target="../tags/tag37.xml"/><Relationship Id="rId15" Type="http://schemas.openxmlformats.org/officeDocument/2006/relationships/tags" Target="../tags/tag36.xml"/><Relationship Id="rId14" Type="http://schemas.openxmlformats.org/officeDocument/2006/relationships/tags" Target="../tags/tag35.xml"/><Relationship Id="rId13" Type="http://schemas.openxmlformats.org/officeDocument/2006/relationships/tags" Target="../tags/tag34.xml"/><Relationship Id="rId12" Type="http://schemas.openxmlformats.org/officeDocument/2006/relationships/tags" Target="../tags/tag33.xml"/><Relationship Id="rId11" Type="http://schemas.openxmlformats.org/officeDocument/2006/relationships/tags" Target="../tags/tag32.xml"/><Relationship Id="rId10" Type="http://schemas.openxmlformats.org/officeDocument/2006/relationships/image" Target="../media/image5.png"/><Relationship Id="rId1" Type="http://schemas.openxmlformats.org/officeDocument/2006/relationships/image" Target="../media/src_bg_content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image" Target="../media/image3.png"/><Relationship Id="rId6" Type="http://schemas.openxmlformats.org/officeDocument/2006/relationships/image" Target="../media/image2.png"/><Relationship Id="rId5" Type="http://schemas.microsoft.com/office/2007/relationships/hdphoto" Target="../media/image8.wdp"/><Relationship Id="rId4" Type="http://schemas.openxmlformats.org/officeDocument/2006/relationships/image" Target="../media/image7.png"/><Relationship Id="rId3" Type="http://schemas.openxmlformats.org/officeDocument/2006/relationships/image" Target="../media/image24.png"/><Relationship Id="rId2" Type="http://schemas.openxmlformats.org/officeDocument/2006/relationships/tags" Target="../tags/tag46.xml"/><Relationship Id="rId19" Type="http://schemas.openxmlformats.org/officeDocument/2006/relationships/notesSlide" Target="../notesSlides/notesSlide10.xml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27.png"/><Relationship Id="rId16" Type="http://schemas.openxmlformats.org/officeDocument/2006/relationships/tags" Target="../tags/tag52.xml"/><Relationship Id="rId15" Type="http://schemas.openxmlformats.org/officeDocument/2006/relationships/image" Target="../media/image26.png"/><Relationship Id="rId14" Type="http://schemas.openxmlformats.org/officeDocument/2006/relationships/tags" Target="../tags/tag51.xml"/><Relationship Id="rId13" Type="http://schemas.openxmlformats.org/officeDocument/2006/relationships/image" Target="../media/image25.png"/><Relationship Id="rId12" Type="http://schemas.openxmlformats.org/officeDocument/2006/relationships/tags" Target="../tags/tag50.xml"/><Relationship Id="rId11" Type="http://schemas.openxmlformats.org/officeDocument/2006/relationships/tags" Target="../tags/tag49.xml"/><Relationship Id="rId10" Type="http://schemas.openxmlformats.org/officeDocument/2006/relationships/image" Target="../media/image5.png"/><Relationship Id="rId1" Type="http://schemas.openxmlformats.org/officeDocument/2006/relationships/image" Target="../media/src_bg_content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1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28.png"/><Relationship Id="rId1" Type="http://schemas.openxmlformats.org/officeDocument/2006/relationships/image" Target="../media/src_bg_content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57.xml"/><Relationship Id="rId7" Type="http://schemas.openxmlformats.org/officeDocument/2006/relationships/image" Target="../media/image5.png"/><Relationship Id="rId6" Type="http://schemas.openxmlformats.org/officeDocument/2006/relationships/tags" Target="../tags/tag56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image" Target="../media/image29.png"/><Relationship Id="rId2" Type="http://schemas.openxmlformats.org/officeDocument/2006/relationships/tags" Target="../tags/tag55.xml"/><Relationship Id="rId10" Type="http://schemas.openxmlformats.org/officeDocument/2006/relationships/notesSlide" Target="../notesSlides/notesSlide12.xml"/><Relationship Id="rId1" Type="http://schemas.openxmlformats.org/officeDocument/2006/relationships/image" Target="../media/src_bg_content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60.xml"/><Relationship Id="rId7" Type="http://schemas.openxmlformats.org/officeDocument/2006/relationships/image" Target="../media/image30.png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3.xml"/><Relationship Id="rId1" Type="http://schemas.openxmlformats.org/officeDocument/2006/relationships/image" Target="../media/src_bg_content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image" Target="../media/image32.png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5" Type="http://schemas.openxmlformats.org/officeDocument/2006/relationships/notesSlide" Target="../notesSlides/notesSlide14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image" Target="../media/src_bg_content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8" Type="http://schemas.openxmlformats.org/officeDocument/2006/relationships/tags" Target="../tags/tag70.xml"/><Relationship Id="rId7" Type="http://schemas.openxmlformats.org/officeDocument/2006/relationships/tags" Target="../tags/tag69.xml"/><Relationship Id="rId6" Type="http://schemas.openxmlformats.org/officeDocument/2006/relationships/tags" Target="../tags/tag68.xml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33.png"/><Relationship Id="rId15" Type="http://schemas.openxmlformats.org/officeDocument/2006/relationships/notesSlide" Target="../notesSlides/notesSlide15.xml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tags" Target="../tags/tag72.xml"/><Relationship Id="rId10" Type="http://schemas.openxmlformats.org/officeDocument/2006/relationships/tags" Target="../tags/tag71.xml"/><Relationship Id="rId1" Type="http://schemas.openxmlformats.org/officeDocument/2006/relationships/image" Target="../media/src_bg_content.jpe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image" Target="../media/src_bg_content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77.xml"/><Relationship Id="rId8" Type="http://schemas.openxmlformats.org/officeDocument/2006/relationships/image" Target="../media/image32.png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1" Type="http://schemas.openxmlformats.org/officeDocument/2006/relationships/notesSlide" Target="../notesSlides/notesSlide17.xml"/><Relationship Id="rId20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9" Type="http://schemas.openxmlformats.org/officeDocument/2006/relationships/image" Target="../media/image10.jpeg"/><Relationship Id="rId18" Type="http://schemas.openxmlformats.org/officeDocument/2006/relationships/tags" Target="../tags/tag84.xml"/><Relationship Id="rId17" Type="http://schemas.openxmlformats.org/officeDocument/2006/relationships/image" Target="../media/image9.jpeg"/><Relationship Id="rId16" Type="http://schemas.openxmlformats.org/officeDocument/2006/relationships/tags" Target="../tags/tag83.xml"/><Relationship Id="rId15" Type="http://schemas.openxmlformats.org/officeDocument/2006/relationships/tags" Target="../tags/tag82.xml"/><Relationship Id="rId14" Type="http://schemas.openxmlformats.org/officeDocument/2006/relationships/image" Target="../media/image35.jpeg"/><Relationship Id="rId13" Type="http://schemas.openxmlformats.org/officeDocument/2006/relationships/tags" Target="../tags/tag81.xml"/><Relationship Id="rId12" Type="http://schemas.openxmlformats.org/officeDocument/2006/relationships/tags" Target="../tags/tag80.xml"/><Relationship Id="rId11" Type="http://schemas.openxmlformats.org/officeDocument/2006/relationships/tags" Target="../tags/tag79.xml"/><Relationship Id="rId10" Type="http://schemas.openxmlformats.org/officeDocument/2006/relationships/tags" Target="../tags/tag78.xml"/><Relationship Id="rId1" Type="http://schemas.openxmlformats.org/officeDocument/2006/relationships/image" Target="../media/src_bg_content.jpe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36.png"/><Relationship Id="rId1" Type="http://schemas.openxmlformats.org/officeDocument/2006/relationships/image" Target="../media/src_bg_content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87.xml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37.png"/><Relationship Id="rId1" Type="http://schemas.openxmlformats.org/officeDocument/2006/relationships/image" Target="../media/src_bg_content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image" Target="../media/src_bg_content.jpe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1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image" Target="../media/src_bg_content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2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image" Target="../media/src_bg_content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src_bg_content.jpe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tags" Target="../tags/tag95.xml"/><Relationship Id="rId1" Type="http://schemas.openxmlformats.org/officeDocument/2006/relationships/image" Target="../media/src_bg_content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src_bg_end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7" t="24373"/>
          <a:stretch>
            <a:fillRect/>
          </a:stretch>
        </p:blipFill>
        <p:spPr>
          <a:xfrm>
            <a:off x="3635644" y="3585227"/>
            <a:ext cx="8518902" cy="312150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0" y="208529"/>
            <a:ext cx="7857641" cy="331523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879725" y="2308225"/>
            <a:ext cx="609092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b="1">
                <a:solidFill>
                  <a:srgbClr val="E7B93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   </a:t>
            </a:r>
            <a:r>
              <a:rPr lang="zh-CN" altLang="en-US" sz="6000" b="1">
                <a:solidFill>
                  <a:srgbClr val="E7B93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网签开户</a:t>
            </a:r>
            <a:endParaRPr lang="zh-CN" altLang="en-US" sz="6000" b="1">
              <a:solidFill>
                <a:srgbClr val="E7B930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0" y="67310"/>
            <a:ext cx="7857490" cy="1271905"/>
          </a:xfrm>
          <a:prstGeom prst="rect">
            <a:avLst/>
          </a:prstGeom>
        </p:spPr>
      </p:pic>
      <p:sp>
        <p:nvSpPr>
          <p:cNvPr id="65" name="MH_Others_1"/>
          <p:cNvSpPr txBox="1"/>
          <p:nvPr>
            <p:custDataLst>
              <p:tags r:id="rId6"/>
            </p:custDataLst>
          </p:nvPr>
        </p:nvSpPr>
        <p:spPr>
          <a:xfrm>
            <a:off x="1129665" y="308928"/>
            <a:ext cx="716280" cy="55372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defTabSz="1219200"/>
            <a:r>
              <a:rPr lang="en-US" altLang="zh-CN" sz="3600" spc="-30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rPr>
              <a:t>01</a:t>
            </a:r>
            <a:endParaRPr lang="zh-CN" altLang="en-US" sz="3600" spc="-3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8"/>
            </p:custDataLst>
          </p:nvPr>
        </p:nvSpPr>
        <p:spPr>
          <a:xfrm>
            <a:off x="1937385" y="375285"/>
            <a:ext cx="4046855" cy="368935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p>
            <a:pPr algn="ctr" defTabSz="1219200"/>
            <a:r>
              <a:rPr lang="zh-CN" altLang="en-US" sz="2400" spc="3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网签开户</a:t>
            </a:r>
            <a:r>
              <a:rPr lang="zh-CN" altLang="en-US" sz="2400" spc="3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+mn-ea"/>
              </a:rPr>
              <a:t>前期资料准备</a:t>
            </a:r>
            <a:endParaRPr lang="zh-CN" altLang="en-US" sz="2400" spc="300" dirty="0">
              <a:solidFill>
                <a:srgbClr val="33333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9" name="表格 18"/>
          <p:cNvGraphicFramePr/>
          <p:nvPr>
            <p:custDataLst>
              <p:tags r:id="rId9"/>
            </p:custDataLst>
          </p:nvPr>
        </p:nvGraphicFramePr>
        <p:xfrm>
          <a:off x="394335" y="1033780"/>
          <a:ext cx="5099050" cy="66573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4945"/>
                <a:gridCol w="3347085"/>
                <a:gridCol w="1276985"/>
              </a:tblGrid>
              <a:tr h="370205"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zh-CN" sz="1600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网签开户前期资料准备</a:t>
                      </a:r>
                      <a:endParaRPr lang="zh-CN" sz="1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>
                    <a:solidFill>
                      <a:srgbClr val="BE1C2B"/>
                    </a:solidFill>
                  </a:tcPr>
                </a:tc>
                <a:tc hMerge="1">
                  <a:tcPr anchor="ctr" anchorCtr="0">
                    <a:solidFill>
                      <a:srgbClr val="BE1C2B"/>
                    </a:solidFill>
                  </a:tcPr>
                </a:tc>
                <a:tc hMerge="1">
                  <a:tcPr anchor="ctr" anchorCtr="0">
                    <a:solidFill>
                      <a:srgbClr val="BE1C2B"/>
                    </a:solidFill>
                  </a:tcPr>
                </a:tc>
              </a:tr>
              <a:tr h="3676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明细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39306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营业执照副本原件照片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42672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法人身份证正反面照片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4286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备案的3位经纪人</a:t>
                      </a:r>
                      <a:r>
                        <a:rPr lang="en-US" altLang="zh-CN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</a:t>
                      </a: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寸白底高清证件照电子版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4286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备案的3位经纪人身份证正反面照片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  <a:tc vMerge="1">
                  <a:tcPr anchor="ctr" anchorCtr="0"/>
                </a:tc>
              </a:tr>
              <a:tr h="4197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门头照片1张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 rowSpan="3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营业场所照片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44577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室内办公环境照片1张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 vMerge="1">
                  <a:tcPr anchor="ctr" anchorCtr="0"/>
                </a:tc>
              </a:tr>
              <a:tr h="35941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门店公示信息1张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 vMerge="1">
                  <a:tcPr anchor="ctr" anchorCtr="0"/>
                </a:tc>
              </a:tr>
              <a:tr h="3771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信用承诺书</a:t>
                      </a:r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3771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品牌管理承诺书照片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公司总部</a:t>
                      </a: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提供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3771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授权书+特许经营合同（封面页、授权期限页、</a:t>
                      </a: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所有签字盖章页）照片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加盟协议及证书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>
                        <a:buNone/>
                      </a:pP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5831840" y="831215"/>
            <a:ext cx="5605145" cy="4885055"/>
            <a:chOff x="9184" y="1309"/>
            <a:chExt cx="8827" cy="7693"/>
          </a:xfrm>
        </p:grpSpPr>
        <p:pic>
          <p:nvPicPr>
            <p:cNvPr id="7" name="图片 6" descr="微信图片_20250709170123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9184" y="1340"/>
              <a:ext cx="3165" cy="2374"/>
            </a:xfrm>
            <a:prstGeom prst="rect">
              <a:avLst/>
            </a:prstGeom>
          </p:spPr>
        </p:pic>
        <p:pic>
          <p:nvPicPr>
            <p:cNvPr id="8" name="图片 7" descr="室内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/>
            <a:stretch>
              <a:fillRect/>
            </a:stretch>
          </p:blipFill>
          <p:spPr>
            <a:xfrm>
              <a:off x="16210" y="1309"/>
              <a:ext cx="1801" cy="2402"/>
            </a:xfrm>
            <a:prstGeom prst="rect">
              <a:avLst/>
            </a:prstGeom>
          </p:spPr>
        </p:pic>
        <p:pic>
          <p:nvPicPr>
            <p:cNvPr id="10" name="图片 9" descr="公示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12707" y="1309"/>
              <a:ext cx="3163" cy="2373"/>
            </a:xfrm>
            <a:prstGeom prst="rect">
              <a:avLst/>
            </a:prstGeom>
          </p:spPr>
        </p:pic>
        <p:pic>
          <p:nvPicPr>
            <p:cNvPr id="12" name="图片 11" descr="e1eeda5b3ae0dca3e60e71937b223d1c7b55f5f96a1c33d2a7bf5090e750a2ee_00(1)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/>
            <a:stretch>
              <a:fillRect/>
            </a:stretch>
          </p:blipFill>
          <p:spPr>
            <a:xfrm>
              <a:off x="12014" y="4618"/>
              <a:ext cx="3096" cy="4384"/>
            </a:xfrm>
            <a:prstGeom prst="rect">
              <a:avLst/>
            </a:prstGeom>
          </p:spPr>
        </p:pic>
      </p:grpSp>
      <p:pic>
        <p:nvPicPr>
          <p:cNvPr id="14" name="Picture 2" descr="E:\徐娴\加盟\91份加盟授权书\海璟时代.jpg"/>
          <p:cNvPicPr>
            <a:picLocks noGrp="1" noChangeAspect="1" noChangeArrowheads="1"/>
          </p:cNvPicPr>
          <p:nvPr>
            <p:ph idx="1"/>
            <p:custDataLst>
              <p:tags r:id="rId18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493385" y="2911475"/>
            <a:ext cx="2032000" cy="2846070"/>
          </a:xfrm>
          <a:prstGeom prst="rect">
            <a:avLst/>
          </a:prstGeom>
          <a:noFill/>
        </p:spPr>
      </p:pic>
      <p:pic>
        <p:nvPicPr>
          <p:cNvPr id="4" name="图片 3" descr="品牌管理承诺书_01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9768840" y="2932430"/>
            <a:ext cx="1967865" cy="2783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  <p:bldLst>
      <p:bldP spid="65" grpId="0"/>
      <p:bldP spid="5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4970" y="1486535"/>
            <a:ext cx="7260590" cy="48488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820400" y="2418715"/>
            <a:ext cx="695325" cy="8286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0" y="98674"/>
            <a:ext cx="7857641" cy="3315238"/>
          </a:xfrm>
          <a:prstGeom prst="rect">
            <a:avLst/>
          </a:prstGeom>
        </p:spPr>
      </p:pic>
      <p:sp>
        <p:nvSpPr>
          <p:cNvPr id="49" name="MH_Entry_1"/>
          <p:cNvSpPr/>
          <p:nvPr>
            <p:custDataLst>
              <p:tags r:id="rId9"/>
            </p:custDataLst>
          </p:nvPr>
        </p:nvSpPr>
        <p:spPr>
          <a:xfrm>
            <a:off x="1743075" y="528003"/>
            <a:ext cx="4046855" cy="4305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1219200"/>
            <a:r>
              <a:rPr lang="zh-CN" altLang="en-US" sz="2800" spc="3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官网提交网签开户申请</a:t>
            </a:r>
            <a:endParaRPr lang="zh-CN" altLang="en-US" sz="28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5" name="MH_Others_1"/>
          <p:cNvSpPr txBox="1"/>
          <p:nvPr>
            <p:custDataLst>
              <p:tags r:id="rId10"/>
            </p:custDataLst>
          </p:nvPr>
        </p:nvSpPr>
        <p:spPr>
          <a:xfrm>
            <a:off x="845820" y="528003"/>
            <a:ext cx="716280" cy="55372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defTabSz="1219200"/>
            <a:r>
              <a:rPr lang="en-US" altLang="zh-CN" sz="3600" spc="-30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rPr>
              <a:t>02</a:t>
            </a:r>
            <a:endParaRPr lang="zh-CN" altLang="en-US" sz="3600" spc="-3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62100" y="958850"/>
            <a:ext cx="77635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登录二手房交易管理系统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http://zfwsbg.xa.gov.cn/clfba/Login.aspx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 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indent="0" fontAlgn="auto"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12"/>
            </p:custDataLst>
          </p:nvPr>
        </p:nvSpPr>
        <p:spPr>
          <a:xfrm>
            <a:off x="8547100" y="2757170"/>
            <a:ext cx="34766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1600">
                <a:solidFill>
                  <a:srgbClr val="FF0000"/>
                </a:solidFill>
                <a:sym typeface="+mn-ea"/>
              </a:rPr>
              <a:t>必须使用蓝色IE浏览器</a:t>
            </a:r>
            <a:endParaRPr lang="zh-CN" altLang="en-US" sz="16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1600">
                <a:solidFill>
                  <a:srgbClr val="FF0000"/>
                </a:solidFill>
                <a:sym typeface="+mn-ea"/>
              </a:rPr>
              <a:t>没有该浏览器，须提前下载浏览器</a:t>
            </a:r>
            <a:endParaRPr lang="zh-CN" altLang="en-US" sz="16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1600">
                <a:solidFill>
                  <a:srgbClr val="FF0000"/>
                </a:solidFill>
                <a:sym typeface="+mn-ea"/>
              </a:rPr>
              <a:t>其他浏览器无法正常进行后续操作</a:t>
            </a:r>
            <a:br>
              <a:rPr lang="zh-CN" altLang="en-US" sz="1600">
                <a:solidFill>
                  <a:srgbClr val="FF0000"/>
                </a:solidFill>
                <a:sym typeface="+mn-ea"/>
              </a:rPr>
            </a:br>
            <a:br>
              <a:rPr lang="zh-CN" altLang="en-US" sz="1600">
                <a:solidFill>
                  <a:srgbClr val="FF0000"/>
                </a:solidFill>
                <a:sym typeface="+mn-ea"/>
              </a:rPr>
            </a:br>
            <a:r>
              <a:rPr lang="zh-CN" altLang="en-US" sz="1600">
                <a:solidFill>
                  <a:srgbClr val="FF0000"/>
                </a:solidFill>
                <a:sym typeface="+mn-ea"/>
              </a:rPr>
              <a:t>申请前，需先联系系统后台安装插件</a:t>
            </a:r>
            <a:r>
              <a:rPr lang="en-US" altLang="zh-CN" sz="1600">
                <a:solidFill>
                  <a:srgbClr val="FF0000"/>
                </a:solidFill>
                <a:sym typeface="+mn-ea"/>
              </a:rPr>
              <a:t> 87639074</a:t>
            </a:r>
            <a:endParaRPr lang="en-US" altLang="zh-CN" sz="1600">
              <a:solidFill>
                <a:srgbClr val="FF0000"/>
              </a:solidFill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13"/>
            </p:custDataLst>
          </p:nvPr>
        </p:nvSpPr>
        <p:spPr>
          <a:xfrm>
            <a:off x="9161780" y="4930140"/>
            <a:ext cx="19843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点击“首次注册”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  <p:bldLst>
      <p:bldP spid="49" grpId="0" bldLvl="0" animBg="1"/>
      <p:bldP spid="6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580" y="1082040"/>
            <a:ext cx="8509000" cy="525335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0" y="98674"/>
            <a:ext cx="7857641" cy="3315238"/>
          </a:xfrm>
          <a:prstGeom prst="rect">
            <a:avLst/>
          </a:prstGeom>
        </p:spPr>
      </p:pic>
      <p:sp>
        <p:nvSpPr>
          <p:cNvPr id="49" name="MH_Entry_1"/>
          <p:cNvSpPr/>
          <p:nvPr>
            <p:custDataLst>
              <p:tags r:id="rId7"/>
            </p:custDataLst>
          </p:nvPr>
        </p:nvSpPr>
        <p:spPr>
          <a:xfrm>
            <a:off x="1743075" y="528003"/>
            <a:ext cx="4046855" cy="4305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1219200"/>
            <a:r>
              <a:rPr lang="zh-CN" altLang="en-US" sz="2800" spc="3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官网提交网签开户申请</a:t>
            </a:r>
            <a:endParaRPr lang="zh-CN" altLang="en-US" sz="28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5" name="MH_Others_1"/>
          <p:cNvSpPr txBox="1"/>
          <p:nvPr>
            <p:custDataLst>
              <p:tags r:id="rId8"/>
            </p:custDataLst>
          </p:nvPr>
        </p:nvSpPr>
        <p:spPr>
          <a:xfrm>
            <a:off x="845820" y="528003"/>
            <a:ext cx="716280" cy="55372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defTabSz="1219200"/>
            <a:r>
              <a:rPr lang="en-US" altLang="zh-CN" sz="3600" spc="-30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rPr>
              <a:t>02</a:t>
            </a:r>
            <a:endParaRPr lang="zh-CN" altLang="en-US" sz="3600" spc="-3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68035" y="534035"/>
            <a:ext cx="3570605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政务网企业身份注册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登录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8220710" y="2955290"/>
            <a:ext cx="333311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备注：</a:t>
            </a:r>
            <a:endParaRPr lang="zh-CN" altLang="en-US">
              <a:solidFill>
                <a:schemeClr val="tx1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olidFill>
                  <a:schemeClr val="tx1"/>
                </a:solidFill>
                <a:sym typeface="+mn-ea"/>
              </a:rPr>
              <a:t>1、</a:t>
            </a:r>
            <a:r>
              <a:rPr lang="zh-CN" sz="1400">
                <a:sym typeface="+mn-ea"/>
              </a:rPr>
              <a:t>政务网有法人账号密码可直接登录</a:t>
            </a:r>
            <a:r>
              <a:rPr lang="en-US" altLang="zh-CN" sz="1400">
                <a:sym typeface="+mn-ea"/>
              </a:rPr>
              <a:t> </a:t>
            </a:r>
            <a:endParaRPr lang="zh-CN" sz="1400">
              <a:solidFill>
                <a:schemeClr val="tx1"/>
              </a:solidFill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14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、没有法人账号密码，则点击旁边注册</a:t>
            </a:r>
            <a:endParaRPr lang="zh-CN" altLang="en-US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olidFill>
                  <a:srgbClr val="FF0000"/>
                </a:solidFill>
                <a:sym typeface="+mn-ea"/>
              </a:rPr>
              <a:t>进入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注册申请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”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  <p:bldLst>
      <p:bldP spid="49" grpId="0" bldLvl="0" animBg="1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40" y="958850"/>
            <a:ext cx="7699375" cy="54864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0" y="98674"/>
            <a:ext cx="7857641" cy="3315238"/>
          </a:xfrm>
          <a:prstGeom prst="rect">
            <a:avLst/>
          </a:prstGeom>
        </p:spPr>
      </p:pic>
      <p:sp>
        <p:nvSpPr>
          <p:cNvPr id="49" name="MH_Entry_1"/>
          <p:cNvSpPr/>
          <p:nvPr>
            <p:custDataLst>
              <p:tags r:id="rId7"/>
            </p:custDataLst>
          </p:nvPr>
        </p:nvSpPr>
        <p:spPr>
          <a:xfrm>
            <a:off x="1743075" y="528003"/>
            <a:ext cx="4046855" cy="4305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1219200"/>
            <a:r>
              <a:rPr lang="zh-CN" altLang="en-US" sz="2800" spc="3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官网提交网签开户申请</a:t>
            </a:r>
            <a:endParaRPr lang="zh-CN" altLang="en-US" sz="28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5" name="MH_Others_1"/>
          <p:cNvSpPr txBox="1"/>
          <p:nvPr>
            <p:custDataLst>
              <p:tags r:id="rId8"/>
            </p:custDataLst>
          </p:nvPr>
        </p:nvSpPr>
        <p:spPr>
          <a:xfrm>
            <a:off x="845820" y="528003"/>
            <a:ext cx="716280" cy="55372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defTabSz="1219200"/>
            <a:r>
              <a:rPr lang="en-US" altLang="zh-CN" sz="3600" spc="-30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rPr>
              <a:t>02</a:t>
            </a:r>
            <a:endParaRPr lang="zh-CN" altLang="en-US" sz="3600" spc="-3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29960" y="534035"/>
            <a:ext cx="2085975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法人账号注册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8115935" y="2256790"/>
            <a:ext cx="3333115" cy="15068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备注：</a:t>
            </a:r>
            <a:endParaRPr lang="zh-CN" altLang="en-US">
              <a:solidFill>
                <a:schemeClr val="tx1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olidFill>
                  <a:schemeClr val="tx1"/>
                </a:solidFill>
                <a:sym typeface="+mn-ea"/>
              </a:rPr>
              <a:t>1、</a:t>
            </a:r>
            <a:r>
              <a:rPr lang="zh-CN" sz="1400">
                <a:sym typeface="+mn-ea"/>
              </a:rPr>
              <a:t>注意选择</a:t>
            </a:r>
            <a:r>
              <a:rPr lang="en-US" altLang="zh-CN" sz="1400">
                <a:sym typeface="+mn-ea"/>
              </a:rPr>
              <a:t>“</a:t>
            </a:r>
            <a:r>
              <a:rPr lang="zh-CN" altLang="en-US" sz="1400">
                <a:sym typeface="+mn-ea"/>
              </a:rPr>
              <a:t>法人注册</a:t>
            </a:r>
            <a:r>
              <a:rPr lang="en-US" altLang="zh-CN" sz="1400">
                <a:sym typeface="+mn-ea"/>
              </a:rPr>
              <a:t> </a:t>
            </a:r>
            <a:r>
              <a:rPr lang="en-US" altLang="zh-CN" sz="1400">
                <a:sym typeface="+mn-ea"/>
              </a:rPr>
              <a:t>”  </a:t>
            </a:r>
            <a:r>
              <a:rPr lang="zh-CN" altLang="en-US" sz="1400">
                <a:sym typeface="+mn-ea"/>
              </a:rPr>
              <a:t>而非</a:t>
            </a:r>
            <a:r>
              <a:rPr lang="en-US" altLang="zh-CN" sz="1400">
                <a:sym typeface="+mn-ea"/>
              </a:rPr>
              <a:t>“</a:t>
            </a:r>
            <a:r>
              <a:rPr lang="zh-CN" altLang="en-US" sz="1400">
                <a:sym typeface="+mn-ea"/>
              </a:rPr>
              <a:t>个人注册</a:t>
            </a:r>
            <a:r>
              <a:rPr lang="en-US" altLang="zh-CN" sz="1400">
                <a:sym typeface="+mn-ea"/>
              </a:rPr>
              <a:t>”</a:t>
            </a:r>
            <a:endParaRPr lang="zh-CN" sz="1400">
              <a:solidFill>
                <a:schemeClr val="tx1"/>
              </a:solidFill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ym typeface="+mn-ea"/>
              </a:rPr>
              <a:t>2</a:t>
            </a:r>
            <a:r>
              <a:rPr lang="zh-CN" altLang="en-US" sz="1400"/>
              <a:t>、用户名</a:t>
            </a:r>
            <a:r>
              <a:rPr lang="zh-CN" sz="1400"/>
              <a:t>可自行编写</a:t>
            </a:r>
            <a:endParaRPr lang="zh-CN" sz="1400"/>
          </a:p>
        </p:txBody>
      </p:sp>
      <p:sp>
        <p:nvSpPr>
          <p:cNvPr id="5" name="矩形 4"/>
          <p:cNvSpPr/>
          <p:nvPr/>
        </p:nvSpPr>
        <p:spPr>
          <a:xfrm>
            <a:off x="4536440" y="5494020"/>
            <a:ext cx="681355" cy="10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  <p:bldLst>
      <p:bldP spid="49" grpId="0" bldLvl="0" animBg="1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019810"/>
            <a:ext cx="7881620" cy="52635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-162560" y="387599"/>
            <a:ext cx="7857641" cy="3315238"/>
          </a:xfrm>
          <a:prstGeom prst="rect">
            <a:avLst/>
          </a:prstGeom>
        </p:spPr>
      </p:pic>
      <p:sp>
        <p:nvSpPr>
          <p:cNvPr id="49" name="MH_Entry_1"/>
          <p:cNvSpPr/>
          <p:nvPr>
            <p:custDataLst>
              <p:tags r:id="rId7"/>
            </p:custDataLst>
          </p:nvPr>
        </p:nvSpPr>
        <p:spPr>
          <a:xfrm>
            <a:off x="1743075" y="528003"/>
            <a:ext cx="4046855" cy="4305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1219200"/>
            <a:r>
              <a:rPr lang="zh-CN" altLang="en-US" sz="2800" spc="3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官网提交网签开户申请</a:t>
            </a:r>
            <a:endParaRPr lang="zh-CN" altLang="en-US" sz="28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5" name="MH_Others_1"/>
          <p:cNvSpPr txBox="1"/>
          <p:nvPr>
            <p:custDataLst>
              <p:tags r:id="rId8"/>
            </p:custDataLst>
          </p:nvPr>
        </p:nvSpPr>
        <p:spPr>
          <a:xfrm>
            <a:off x="845820" y="528003"/>
            <a:ext cx="716280" cy="55372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defTabSz="1219200"/>
            <a:r>
              <a:rPr lang="en-US" altLang="zh-CN" sz="3600" spc="-30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rPr>
              <a:t>02</a:t>
            </a:r>
            <a:endParaRPr lang="zh-CN" altLang="en-US" sz="3600" spc="-3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29960" y="534035"/>
            <a:ext cx="2085975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法人账号登录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8115935" y="1268730"/>
            <a:ext cx="3950335" cy="36614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备注：</a:t>
            </a:r>
            <a:endParaRPr lang="zh-CN" altLang="en-US">
              <a:solidFill>
                <a:schemeClr val="tx1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olidFill>
                  <a:schemeClr val="tx1"/>
                </a:solidFill>
                <a:sym typeface="+mn-ea"/>
              </a:rPr>
              <a:t>1、注册申请提交成功可直接返回</a:t>
            </a:r>
            <a:endParaRPr lang="zh-CN" altLang="en-US" sz="1400">
              <a:solidFill>
                <a:schemeClr val="tx1"/>
              </a:solidFill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1400"/>
              <a:t>      </a:t>
            </a:r>
            <a:r>
              <a:rPr lang="zh-CN" altLang="en-US" sz="1400"/>
              <a:t>用新注册的法人账号密码登录</a:t>
            </a:r>
            <a:endParaRPr lang="zh-CN" altLang="en-US" sz="1400"/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olidFill>
                  <a:srgbClr val="FF0000"/>
                </a:solidFill>
              </a:rPr>
              <a:t>2、如出现统一社会信用代码已被绑定</a:t>
            </a:r>
            <a:endParaRPr lang="zh-CN" altLang="en-US" sz="1400">
              <a:solidFill>
                <a:srgbClr val="FF0000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1400">
                <a:solidFill>
                  <a:srgbClr val="FF0000"/>
                </a:solidFill>
              </a:rPr>
              <a:t>      </a:t>
            </a:r>
            <a:r>
              <a:rPr lang="zh-CN" altLang="en-US" sz="1400">
                <a:solidFill>
                  <a:srgbClr val="FF0000"/>
                </a:solidFill>
              </a:rPr>
              <a:t>则说明已申请过法人账号密码</a:t>
            </a:r>
            <a:endParaRPr lang="zh-CN" altLang="en-US" sz="1400">
              <a:solidFill>
                <a:srgbClr val="FF0000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1400">
                <a:solidFill>
                  <a:srgbClr val="FF0000"/>
                </a:solidFill>
              </a:rPr>
              <a:t>      </a:t>
            </a:r>
            <a:r>
              <a:rPr lang="zh-CN" altLang="en-US" sz="1400">
                <a:solidFill>
                  <a:srgbClr val="FF0000"/>
                </a:solidFill>
              </a:rPr>
              <a:t>可返回上一步，直接使用账号密码登录</a:t>
            </a:r>
            <a:endParaRPr lang="zh-CN" altLang="en-US" sz="1400">
              <a:solidFill>
                <a:srgbClr val="FF0000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1400">
                <a:sym typeface="+mn-ea"/>
              </a:rPr>
              <a:t>3</a:t>
            </a:r>
            <a:r>
              <a:rPr lang="zh-CN" altLang="en-US" sz="1400">
                <a:sym typeface="+mn-ea"/>
              </a:rPr>
              <a:t>、若实在想不到账号密码</a:t>
            </a:r>
            <a:r>
              <a:rPr lang="en-US" altLang="zh-CN" sz="1400">
                <a:sym typeface="+mn-ea"/>
              </a:rPr>
              <a:t>/</a:t>
            </a:r>
            <a:r>
              <a:rPr lang="zh-CN" altLang="en-US" sz="1400">
                <a:sym typeface="+mn-ea"/>
              </a:rPr>
              <a:t>显示账号密码错误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ym typeface="+mn-ea"/>
              </a:rPr>
              <a:t>      可通过找回密码重新设置新密码</a:t>
            </a:r>
            <a:endParaRPr lang="zh-CN" altLang="en-US" sz="14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  <p:bldLst>
      <p:bldP spid="49" grpId="0" bldLvl="0" animBg="1"/>
      <p:bldP spid="6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2390" y="1409065"/>
            <a:ext cx="6434455" cy="33153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45" y="1082040"/>
            <a:ext cx="4795520" cy="457835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-162560" y="387599"/>
            <a:ext cx="7857641" cy="3315238"/>
          </a:xfrm>
          <a:prstGeom prst="rect">
            <a:avLst/>
          </a:prstGeom>
        </p:spPr>
      </p:pic>
      <p:sp>
        <p:nvSpPr>
          <p:cNvPr id="49" name="MH_Entry_1"/>
          <p:cNvSpPr/>
          <p:nvPr>
            <p:custDataLst>
              <p:tags r:id="rId8"/>
            </p:custDataLst>
          </p:nvPr>
        </p:nvSpPr>
        <p:spPr>
          <a:xfrm>
            <a:off x="1743075" y="528003"/>
            <a:ext cx="4046855" cy="4305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1219200"/>
            <a:r>
              <a:rPr lang="zh-CN" altLang="en-US" sz="2800" spc="3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官网提交网签开户申请</a:t>
            </a:r>
            <a:endParaRPr lang="zh-CN" altLang="en-US" sz="28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5" name="MH_Others_1"/>
          <p:cNvSpPr txBox="1"/>
          <p:nvPr>
            <p:custDataLst>
              <p:tags r:id="rId9"/>
            </p:custDataLst>
          </p:nvPr>
        </p:nvSpPr>
        <p:spPr>
          <a:xfrm>
            <a:off x="845820" y="528003"/>
            <a:ext cx="716280" cy="55372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defTabSz="1219200"/>
            <a:r>
              <a:rPr lang="en-US" altLang="zh-CN" sz="3600" spc="-30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rPr>
              <a:t>02</a:t>
            </a:r>
            <a:endParaRPr lang="zh-CN" altLang="en-US" sz="3600" spc="-3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029960" y="534035"/>
            <a:ext cx="2085975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法人账号登录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5257165" y="4651375"/>
            <a:ext cx="6229985" cy="15068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备注：</a:t>
            </a:r>
            <a:endParaRPr lang="zh-CN" altLang="en-US">
              <a:solidFill>
                <a:schemeClr val="tx1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olidFill>
                  <a:srgbClr val="FF0000"/>
                </a:solidFill>
                <a:sym typeface="+mn-ea"/>
              </a:rPr>
              <a:t>若实在想不到账号密码/显示账号密码错误</a:t>
            </a:r>
            <a:endParaRPr lang="zh-CN" altLang="en-US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olidFill>
                  <a:srgbClr val="FF0000"/>
                </a:solidFill>
                <a:sym typeface="+mn-ea"/>
              </a:rPr>
              <a:t>可通过“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找回密码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”，用法人手机号接收验证码，重新设置新密码</a:t>
            </a:r>
            <a:endParaRPr lang="zh-CN" altLang="en-US" sz="14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  <p:bldLst>
      <p:bldP spid="49" grpId="0" bldLvl="0" animBg="1"/>
      <p:bldP spid="6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420" y="1177290"/>
            <a:ext cx="7626350" cy="33877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-162560" y="387599"/>
            <a:ext cx="7857641" cy="3315238"/>
          </a:xfrm>
          <a:prstGeom prst="rect">
            <a:avLst/>
          </a:prstGeom>
        </p:spPr>
      </p:pic>
      <p:sp>
        <p:nvSpPr>
          <p:cNvPr id="49" name="MH_Entry_1"/>
          <p:cNvSpPr/>
          <p:nvPr>
            <p:custDataLst>
              <p:tags r:id="rId7"/>
            </p:custDataLst>
          </p:nvPr>
        </p:nvSpPr>
        <p:spPr>
          <a:xfrm>
            <a:off x="1743075" y="528003"/>
            <a:ext cx="4046855" cy="4305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1219200"/>
            <a:r>
              <a:rPr lang="zh-CN" altLang="en-US" sz="2800" spc="3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官网提交网签开户申请</a:t>
            </a:r>
            <a:endParaRPr lang="zh-CN" altLang="en-US" sz="28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5" name="MH_Others_1"/>
          <p:cNvSpPr txBox="1"/>
          <p:nvPr>
            <p:custDataLst>
              <p:tags r:id="rId8"/>
            </p:custDataLst>
          </p:nvPr>
        </p:nvSpPr>
        <p:spPr>
          <a:xfrm>
            <a:off x="845820" y="528003"/>
            <a:ext cx="716280" cy="55372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defTabSz="1219200"/>
            <a:r>
              <a:rPr lang="en-US" altLang="zh-CN" sz="3600" spc="-30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rPr>
              <a:t>02</a:t>
            </a:r>
            <a:endParaRPr lang="zh-CN" altLang="en-US" sz="3600" spc="-3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970905" y="752475"/>
            <a:ext cx="2915920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机构备案身份验证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073275" y="3768090"/>
            <a:ext cx="8353425" cy="15068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备注：</a:t>
            </a:r>
            <a:endParaRPr lang="zh-CN" altLang="en-US">
              <a:solidFill>
                <a:schemeClr val="tx1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ym typeface="+mn-ea"/>
              </a:rPr>
              <a:t>一般点击法人账号密码登录后，会进入身份验证界面，若登录后不显示此页面，直接进入政务系统页面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olidFill>
                  <a:srgbClr val="FF0000"/>
                </a:solidFill>
                <a:sym typeface="+mn-ea"/>
              </a:rPr>
              <a:t>可通过关闭浏览器，重新按步骤进入网站、右下角首次注册、法人账号密码登录，即可进入此页面</a:t>
            </a:r>
            <a:endParaRPr lang="zh-CN" altLang="en-US" sz="14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  <p:bldLst>
      <p:bldP spid="49" grpId="0" bldLvl="0" animBg="1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59740" y="1163320"/>
            <a:ext cx="8922385" cy="425323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-162560" y="387599"/>
            <a:ext cx="7857641" cy="3315238"/>
          </a:xfrm>
          <a:prstGeom prst="rect">
            <a:avLst/>
          </a:prstGeom>
        </p:spPr>
      </p:pic>
      <p:sp>
        <p:nvSpPr>
          <p:cNvPr id="49" name="MH_Entry_1"/>
          <p:cNvSpPr/>
          <p:nvPr>
            <p:custDataLst>
              <p:tags r:id="rId8"/>
            </p:custDataLst>
          </p:nvPr>
        </p:nvSpPr>
        <p:spPr>
          <a:xfrm>
            <a:off x="1743075" y="528003"/>
            <a:ext cx="4046855" cy="4305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1219200"/>
            <a:r>
              <a:rPr lang="zh-CN" altLang="en-US" sz="2800" spc="3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官网提交网签开户申请</a:t>
            </a:r>
            <a:endParaRPr lang="zh-CN" altLang="en-US" sz="28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5" name="MH_Others_1"/>
          <p:cNvSpPr txBox="1"/>
          <p:nvPr>
            <p:custDataLst>
              <p:tags r:id="rId9"/>
            </p:custDataLst>
          </p:nvPr>
        </p:nvSpPr>
        <p:spPr>
          <a:xfrm>
            <a:off x="845820" y="528003"/>
            <a:ext cx="716280" cy="55372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defTabSz="1219200"/>
            <a:r>
              <a:rPr lang="en-US" altLang="zh-CN" sz="3600" spc="-30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rPr>
              <a:t>02</a:t>
            </a:r>
            <a:endParaRPr lang="zh-CN" altLang="en-US" sz="3600" spc="-3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74105" y="387350"/>
            <a:ext cx="2016760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机构资料填写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190865" y="2183130"/>
            <a:ext cx="1021715" cy="130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11"/>
            </p:custDataLst>
          </p:nvPr>
        </p:nvSpPr>
        <p:spPr>
          <a:xfrm>
            <a:off x="8244840" y="1646555"/>
            <a:ext cx="1136650" cy="142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>
            <p:custDataLst>
              <p:tags r:id="rId12"/>
            </p:custDataLst>
          </p:nvPr>
        </p:nvSpPr>
        <p:spPr>
          <a:xfrm>
            <a:off x="8244840" y="1920240"/>
            <a:ext cx="1021715" cy="130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13"/>
            </p:custDataLst>
          </p:nvPr>
        </p:nvSpPr>
        <p:spPr>
          <a:xfrm>
            <a:off x="8267065" y="2700020"/>
            <a:ext cx="1114425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14"/>
            </p:custDataLst>
          </p:nvPr>
        </p:nvSpPr>
        <p:spPr>
          <a:xfrm>
            <a:off x="2072005" y="2430145"/>
            <a:ext cx="1136650" cy="142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15"/>
            </p:custDataLst>
          </p:nvPr>
        </p:nvSpPr>
        <p:spPr>
          <a:xfrm>
            <a:off x="2072005" y="3560445"/>
            <a:ext cx="1136650" cy="142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6"/>
            </p:custDataLst>
          </p:nvPr>
        </p:nvSpPr>
        <p:spPr>
          <a:xfrm>
            <a:off x="2062480" y="3797300"/>
            <a:ext cx="1136650" cy="142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7"/>
            </p:custDataLst>
          </p:nvPr>
        </p:nvSpPr>
        <p:spPr>
          <a:xfrm>
            <a:off x="2057400" y="4067175"/>
            <a:ext cx="1136650" cy="142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18"/>
            </p:custDataLst>
          </p:nvPr>
        </p:nvSpPr>
        <p:spPr>
          <a:xfrm>
            <a:off x="2072005" y="4690745"/>
            <a:ext cx="1136650" cy="142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矩形 17"/>
          <p:cNvSpPr/>
          <p:nvPr>
            <p:custDataLst>
              <p:tags r:id="rId19"/>
            </p:custDataLst>
          </p:nvPr>
        </p:nvSpPr>
        <p:spPr>
          <a:xfrm>
            <a:off x="2057400" y="5204460"/>
            <a:ext cx="1136650" cy="142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20"/>
            </p:custDataLst>
          </p:nvPr>
        </p:nvSpPr>
        <p:spPr>
          <a:xfrm>
            <a:off x="2073910" y="4930775"/>
            <a:ext cx="1136650" cy="142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矩形 19"/>
          <p:cNvSpPr/>
          <p:nvPr>
            <p:custDataLst>
              <p:tags r:id="rId21"/>
            </p:custDataLst>
          </p:nvPr>
        </p:nvSpPr>
        <p:spPr>
          <a:xfrm>
            <a:off x="8267065" y="3814445"/>
            <a:ext cx="1136650" cy="142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矩形 20"/>
          <p:cNvSpPr/>
          <p:nvPr>
            <p:custDataLst>
              <p:tags r:id="rId22"/>
            </p:custDataLst>
          </p:nvPr>
        </p:nvSpPr>
        <p:spPr>
          <a:xfrm>
            <a:off x="8237220" y="3552190"/>
            <a:ext cx="1136650" cy="142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>
            <p:custDataLst>
              <p:tags r:id="rId23"/>
            </p:custDataLst>
          </p:nvPr>
        </p:nvSpPr>
        <p:spPr>
          <a:xfrm>
            <a:off x="2071370" y="1908175"/>
            <a:ext cx="1136650" cy="142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4"/>
            </p:custDataLst>
          </p:nvPr>
        </p:nvSpPr>
        <p:spPr>
          <a:xfrm>
            <a:off x="9046845" y="1486535"/>
            <a:ext cx="3145155" cy="40925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备注：</a:t>
            </a:r>
            <a:endParaRPr lang="zh-CN" altLang="en-US">
              <a:solidFill>
                <a:schemeClr val="tx1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1400">
                <a:sym typeface="+mn-ea"/>
              </a:rPr>
              <a:t>1</a:t>
            </a:r>
            <a:r>
              <a:rPr lang="zh-CN" altLang="en-US" sz="1400">
                <a:sym typeface="+mn-ea"/>
              </a:rPr>
              <a:t>、住所一般为</a:t>
            </a:r>
            <a:r>
              <a:rPr lang="en-US" altLang="zh-CN" sz="1400">
                <a:sym typeface="+mn-ea"/>
              </a:rPr>
              <a:t>“</a:t>
            </a:r>
            <a:r>
              <a:rPr lang="zh-CN" altLang="en-US" sz="1400">
                <a:sym typeface="+mn-ea"/>
              </a:rPr>
              <a:t>租赁</a:t>
            </a:r>
            <a:r>
              <a:rPr lang="en-US" altLang="zh-CN" sz="1400">
                <a:sym typeface="+mn-ea"/>
              </a:rPr>
              <a:t>”</a:t>
            </a:r>
            <a:r>
              <a:rPr lang="zh-CN" altLang="en-US" sz="1400">
                <a:sym typeface="+mn-ea"/>
              </a:rPr>
              <a:t>，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1400">
                <a:sym typeface="+mn-ea"/>
              </a:rPr>
              <a:t>      </a:t>
            </a:r>
            <a:r>
              <a:rPr lang="zh-CN" altLang="en-US" sz="1400">
                <a:sym typeface="+mn-ea"/>
              </a:rPr>
              <a:t>若产权是自己，则填写</a:t>
            </a:r>
            <a:r>
              <a:rPr lang="en-US" altLang="zh-CN" sz="1400">
                <a:sym typeface="+mn-ea"/>
              </a:rPr>
              <a:t>“</a:t>
            </a:r>
            <a:r>
              <a:rPr lang="zh-CN" altLang="en-US" sz="1400">
                <a:sym typeface="+mn-ea"/>
              </a:rPr>
              <a:t>自有</a:t>
            </a:r>
            <a:r>
              <a:rPr lang="en-US" altLang="zh-CN" sz="1400">
                <a:sym typeface="+mn-ea"/>
              </a:rPr>
              <a:t>”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ym typeface="+mn-ea"/>
              </a:rPr>
              <a:t>2、联系人一般填写门店法人姓名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ym typeface="+mn-ea"/>
              </a:rPr>
              <a:t> </a:t>
            </a:r>
            <a:r>
              <a:rPr lang="en-US" altLang="zh-CN" sz="1400">
                <a:sym typeface="+mn-ea"/>
              </a:rPr>
              <a:t>     </a:t>
            </a:r>
            <a:r>
              <a:rPr lang="zh-CN" altLang="en-US" sz="1400">
                <a:sym typeface="+mn-ea"/>
              </a:rPr>
              <a:t>事权区域根据执照所属区域填写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olidFill>
                  <a:srgbClr val="FF0000"/>
                </a:solidFill>
                <a:sym typeface="+mn-ea"/>
              </a:rPr>
              <a:t>3、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员工人数无需填写填写</a:t>
            </a:r>
            <a:endParaRPr lang="zh-CN" altLang="en-US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1400">
                <a:solidFill>
                  <a:srgbClr val="FF0000"/>
                </a:solidFill>
                <a:sym typeface="+mn-ea"/>
              </a:rPr>
              <a:t>4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、机构招牌填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百年行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”</a:t>
            </a:r>
            <a:endParaRPr lang="en-US" altLang="zh-CN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200000"/>
              </a:lnSpc>
            </a:pPr>
            <a:r>
              <a:rPr lang="zh-CN" altLang="en-US" sz="1400">
                <a:sym typeface="+mn-ea"/>
              </a:rPr>
              <a:t>其他信息根据门店实际填写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200000"/>
              </a:lnSpc>
            </a:pPr>
            <a:endParaRPr lang="en-US" altLang="zh-CN" sz="1400">
              <a:solidFill>
                <a:srgbClr val="FF0000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  <p:bldLst>
      <p:bldP spid="49" grpId="0" bldLvl="0" animBg="1"/>
      <p:bldP spid="6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218680" y="2921635"/>
            <a:ext cx="4843145" cy="35229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-162560" y="387599"/>
            <a:ext cx="7857641" cy="3315238"/>
          </a:xfrm>
          <a:prstGeom prst="rect">
            <a:avLst/>
          </a:prstGeom>
        </p:spPr>
      </p:pic>
      <p:sp>
        <p:nvSpPr>
          <p:cNvPr id="49" name="MH_Entry_1"/>
          <p:cNvSpPr/>
          <p:nvPr>
            <p:custDataLst>
              <p:tags r:id="rId8"/>
            </p:custDataLst>
          </p:nvPr>
        </p:nvSpPr>
        <p:spPr>
          <a:xfrm>
            <a:off x="1743075" y="528003"/>
            <a:ext cx="4046855" cy="430530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  <a:gd name="connsiteX0-43" fmla="*/ 0 w 2520280"/>
              <a:gd name="connsiteY0-44" fmla="*/ 1872208 h 1872208"/>
              <a:gd name="connsiteX1-45" fmla="*/ 2520280 w 2520280"/>
              <a:gd name="connsiteY1-46" fmla="*/ 1872208 h 1872208"/>
              <a:gd name="connsiteX2-47" fmla="*/ 0 w 2520280"/>
              <a:gd name="connsiteY2-48" fmla="*/ 1872208 h 1872208"/>
              <a:gd name="connsiteX3-49" fmla="*/ 0 w 2520280"/>
              <a:gd name="connsiteY3-50" fmla="*/ 0 h 1872208"/>
              <a:gd name="connsiteX4-51" fmla="*/ 34255 w 2520280"/>
              <a:gd name="connsiteY4-52" fmla="*/ 0 h 1872208"/>
              <a:gd name="connsiteX5-53" fmla="*/ 0 w 2520280"/>
              <a:gd name="connsiteY5-54" fmla="*/ 0 h 1872208"/>
              <a:gd name="connsiteX0-55" fmla="*/ 0 w 2520280"/>
              <a:gd name="connsiteY0-56" fmla="*/ 1872208 h 1872208"/>
              <a:gd name="connsiteX1-57" fmla="*/ 2520280 w 2520280"/>
              <a:gd name="connsiteY1-58" fmla="*/ 1872208 h 1872208"/>
              <a:gd name="connsiteX2-59" fmla="*/ 0 w 2520280"/>
              <a:gd name="connsiteY2-60" fmla="*/ 1872208 h 1872208"/>
              <a:gd name="connsiteX3-61" fmla="*/ 0 w 2520280"/>
              <a:gd name="connsiteY3-62" fmla="*/ 0 h 1872208"/>
              <a:gd name="connsiteX4-63" fmla="*/ 917 w 2520280"/>
              <a:gd name="connsiteY4-64" fmla="*/ 6036 h 1872208"/>
              <a:gd name="connsiteX5-65" fmla="*/ 0 w 2520280"/>
              <a:gd name="connsiteY5-66" fmla="*/ 0 h 1872208"/>
              <a:gd name="connsiteX0-67" fmla="*/ 0 w 2520280"/>
              <a:gd name="connsiteY0-68" fmla="*/ 1890314 h 1890314"/>
              <a:gd name="connsiteX1-69" fmla="*/ 2520280 w 2520280"/>
              <a:gd name="connsiteY1-70" fmla="*/ 1890314 h 1890314"/>
              <a:gd name="connsiteX2-71" fmla="*/ 0 w 2520280"/>
              <a:gd name="connsiteY2-72" fmla="*/ 1890314 h 1890314"/>
              <a:gd name="connsiteX3-73" fmla="*/ 0 w 2520280"/>
              <a:gd name="connsiteY3-74" fmla="*/ 18106 h 1890314"/>
              <a:gd name="connsiteX4-75" fmla="*/ 53304 w 2520280"/>
              <a:gd name="connsiteY4-76" fmla="*/ 0 h 1890314"/>
              <a:gd name="connsiteX5-77" fmla="*/ 0 w 2520280"/>
              <a:gd name="connsiteY5-78" fmla="*/ 18106 h 1890314"/>
              <a:gd name="connsiteX0-79" fmla="*/ 0 w 2520280"/>
              <a:gd name="connsiteY0-80" fmla="*/ 1872208 h 1872208"/>
              <a:gd name="connsiteX1-81" fmla="*/ 2520280 w 2520280"/>
              <a:gd name="connsiteY1-82" fmla="*/ 1872208 h 1872208"/>
              <a:gd name="connsiteX2-83" fmla="*/ 0 w 2520280"/>
              <a:gd name="connsiteY2-84" fmla="*/ 1872208 h 1872208"/>
              <a:gd name="connsiteX3-85" fmla="*/ 0 w 2520280"/>
              <a:gd name="connsiteY3-86" fmla="*/ 0 h 1872208"/>
              <a:gd name="connsiteX4-87" fmla="*/ 916 w 2520280"/>
              <a:gd name="connsiteY4-88" fmla="*/ 0 h 1872208"/>
              <a:gd name="connsiteX5-89" fmla="*/ 0 w 2520280"/>
              <a:gd name="connsiteY5-90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spAutoFit/>
          </a:bodyPr>
          <a:lstStyle/>
          <a:p>
            <a:pPr algn="ctr" defTabSz="1219200"/>
            <a:r>
              <a:rPr lang="zh-CN" altLang="en-US" sz="2800" spc="3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官网提交网签开户申请</a:t>
            </a:r>
            <a:endParaRPr lang="zh-CN" altLang="en-US" sz="28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65" name="MH_Others_1"/>
          <p:cNvSpPr txBox="1"/>
          <p:nvPr>
            <p:custDataLst>
              <p:tags r:id="rId9"/>
            </p:custDataLst>
          </p:nvPr>
        </p:nvSpPr>
        <p:spPr>
          <a:xfrm>
            <a:off x="845820" y="528003"/>
            <a:ext cx="716280" cy="553720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 defTabSz="1219200"/>
            <a:r>
              <a:rPr lang="en-US" altLang="zh-CN" sz="3600" spc="-300">
                <a:solidFill>
                  <a:srgbClr val="333333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rPr>
              <a:t>02</a:t>
            </a:r>
            <a:endParaRPr lang="zh-CN" altLang="en-US" sz="3600" spc="-300" dirty="0">
              <a:solidFill>
                <a:srgbClr val="333333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174105" y="387350"/>
            <a:ext cx="2016760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机构资料填写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429895" y="2854325"/>
            <a:ext cx="6672580" cy="28263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fontAlgn="auto">
              <a:lnSpc>
                <a:spcPct val="200000"/>
              </a:lnSpc>
            </a:pPr>
            <a:r>
              <a:rPr lang="zh-CN" altLang="en-US">
                <a:solidFill>
                  <a:schemeClr val="tx1"/>
                </a:solidFill>
                <a:sym typeface="+mn-ea"/>
              </a:rPr>
              <a:t>备注：</a:t>
            </a:r>
            <a:endParaRPr lang="zh-CN" altLang="en-US">
              <a:solidFill>
                <a:schemeClr val="tx1"/>
              </a:solidFill>
            </a:endParaRPr>
          </a:p>
          <a:p>
            <a:pPr indent="0" fontAlgn="auto">
              <a:lnSpc>
                <a:spcPct val="200000"/>
              </a:lnSpc>
            </a:pPr>
            <a:r>
              <a:rPr lang="en-US" altLang="zh-CN" sz="1400">
                <a:sym typeface="+mn-ea"/>
              </a:rPr>
              <a:t>1</a:t>
            </a:r>
            <a:r>
              <a:rPr lang="zh-CN" altLang="en-US" sz="1400">
                <a:sym typeface="+mn-ea"/>
              </a:rPr>
              <a:t>、</a:t>
            </a:r>
            <a:r>
              <a:rPr lang="zh-CN" sz="1400">
                <a:sym typeface="+mn-ea"/>
              </a:rPr>
              <a:t>已与百年行签约，是否分支机构选</a:t>
            </a:r>
            <a:r>
              <a:rPr lang="en-US" altLang="zh-CN" sz="1400">
                <a:sym typeface="+mn-ea"/>
              </a:rPr>
              <a:t>“</a:t>
            </a:r>
            <a:r>
              <a:rPr lang="zh-CN" altLang="en-US" sz="1400">
                <a:sym typeface="+mn-ea"/>
              </a:rPr>
              <a:t>否</a:t>
            </a:r>
            <a:r>
              <a:rPr lang="en-US" altLang="zh-CN" sz="1400">
                <a:sym typeface="+mn-ea"/>
              </a:rPr>
              <a:t>”</a:t>
            </a:r>
            <a:r>
              <a:rPr lang="zh-CN" altLang="en-US" sz="1400">
                <a:sym typeface="+mn-ea"/>
              </a:rPr>
              <a:t>，上级机构名称不填。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zh-CN" altLang="en-US" sz="1400">
                <a:sym typeface="+mn-ea"/>
              </a:rPr>
              <a:t> </a:t>
            </a:r>
            <a:r>
              <a:rPr lang="en-US" altLang="zh-CN" sz="1400">
                <a:sym typeface="+mn-ea"/>
              </a:rPr>
              <a:t>     </a:t>
            </a:r>
            <a:r>
              <a:rPr lang="zh-CN" altLang="en-US" sz="1400">
                <a:sym typeface="+mn-ea"/>
              </a:rPr>
              <a:t>是否加盟机构</a:t>
            </a:r>
            <a:r>
              <a:rPr lang="zh-CN" sz="1400">
                <a:sym typeface="+mn-ea"/>
              </a:rPr>
              <a:t>选</a:t>
            </a:r>
            <a:r>
              <a:rPr lang="en-US" altLang="zh-CN" sz="1400">
                <a:sym typeface="+mn-ea"/>
              </a:rPr>
              <a:t>“</a:t>
            </a:r>
            <a:r>
              <a:rPr lang="zh-CN" altLang="en-US" sz="1400">
                <a:sym typeface="+mn-ea"/>
              </a:rPr>
              <a:t>是</a:t>
            </a:r>
            <a:r>
              <a:rPr lang="en-US" altLang="zh-CN" sz="1400">
                <a:sym typeface="+mn-ea"/>
              </a:rPr>
              <a:t>”</a:t>
            </a:r>
            <a:r>
              <a:rPr lang="zh-CN" altLang="en-US" sz="1400">
                <a:sym typeface="+mn-ea"/>
              </a:rPr>
              <a:t>，点击加盟品牌后蓝色放大镜，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zh-CN" altLang="en-US" sz="1400">
                <a:sym typeface="+mn-ea"/>
              </a:rPr>
              <a:t> </a:t>
            </a:r>
            <a:r>
              <a:rPr lang="en-US" altLang="zh-CN" sz="1400">
                <a:sym typeface="+mn-ea"/>
              </a:rPr>
              <a:t>     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按照机构编号搜索，百年行编号为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“004101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”</a:t>
            </a:r>
            <a:endParaRPr lang="en-US" altLang="zh-CN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、加盟期限起止时间根据授权书填写</a:t>
            </a:r>
            <a:endParaRPr lang="zh-CN" altLang="en-US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rgbClr val="FF0000"/>
                </a:solidFill>
                <a:sym typeface="+mn-ea"/>
              </a:rPr>
              <a:t>3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、机构类型参考营业执照，备案类型只选择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二手房经纪服务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”</a:t>
            </a:r>
            <a:endParaRPr lang="en-US" altLang="zh-CN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rgbClr val="FF0000"/>
                </a:solidFill>
                <a:sym typeface="+mn-ea"/>
              </a:rPr>
              <a:t>4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、机构自媒体账号按照实际，有就填自媒体账号信息，没有勾选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无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”</a:t>
            </a:r>
            <a:endParaRPr lang="en-US" altLang="zh-CN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endParaRPr lang="en-US" altLang="zh-CN" sz="1400">
              <a:solidFill>
                <a:srgbClr val="FF0000"/>
              </a:solidFill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48885" y="2532380"/>
            <a:ext cx="925830" cy="1485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83235" y="1082040"/>
            <a:ext cx="11107420" cy="20599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11521440" y="1604010"/>
            <a:ext cx="504825" cy="6096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560060" y="3702685"/>
            <a:ext cx="1315085" cy="18275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  <p:bldLst>
      <p:bldP spid="49" grpId="0" bldLvl="0" animBg="1"/>
      <p:bldP spid="6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680" y="972820"/>
            <a:ext cx="10949940" cy="328358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192405" y="94864"/>
            <a:ext cx="7857641" cy="331523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836295" y="387350"/>
            <a:ext cx="2016760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添加人员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1633220" y="3143885"/>
            <a:ext cx="8749030" cy="279971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 fontAlgn="auto">
              <a:lnSpc>
                <a:spcPct val="200000"/>
              </a:lnSpc>
              <a:buClrTx/>
              <a:buSzTx/>
              <a:buFontTx/>
            </a:pPr>
            <a:endParaRPr lang="zh-CN" altLang="en-US" sz="1800">
              <a:sym typeface="+mn-ea"/>
            </a:endParaRPr>
          </a:p>
          <a:p>
            <a:pPr algn="l" fontAlgn="auto">
              <a:lnSpc>
                <a:spcPct val="200000"/>
              </a:lnSpc>
              <a:buClrTx/>
              <a:buSzTx/>
              <a:buFontTx/>
            </a:pPr>
            <a:r>
              <a:rPr lang="zh-CN" altLang="en-US" sz="1800">
                <a:sym typeface="+mn-ea"/>
              </a:rPr>
              <a:t>备注：</a:t>
            </a:r>
            <a:endParaRPr lang="zh-CN" altLang="en-US" sz="18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ym typeface="+mn-ea"/>
              </a:rPr>
              <a:t>1</a:t>
            </a:r>
            <a:r>
              <a:rPr lang="zh-CN" altLang="en-US" sz="1400">
                <a:sym typeface="+mn-ea"/>
              </a:rPr>
              <a:t>、1、人员状态“无”，直接填写信息、上传对应照片等资料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zh-CN" altLang="en-US" sz="1400">
                <a:sym typeface="+mn-ea"/>
              </a:rPr>
              <a:t>2、人员状态为</a:t>
            </a:r>
            <a:r>
              <a:rPr lang="en-US" altLang="zh-CN" sz="1400">
                <a:sym typeface="+mn-ea"/>
              </a:rPr>
              <a:t>“</a:t>
            </a:r>
            <a:r>
              <a:rPr lang="zh-CN" altLang="en-US" sz="1400">
                <a:sym typeface="+mn-ea"/>
              </a:rPr>
              <a:t>待业</a:t>
            </a:r>
            <a:r>
              <a:rPr lang="en-US" altLang="zh-CN" sz="1400">
                <a:sym typeface="+mn-ea"/>
              </a:rPr>
              <a:t>”</a:t>
            </a:r>
            <a:r>
              <a:rPr lang="zh-CN" altLang="en-US" sz="1400">
                <a:sym typeface="+mn-ea"/>
              </a:rPr>
              <a:t>，补充人员类型、自媒体账号等信息，并按要求上传人员照片及身份证正反面照片。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zh-CN" altLang="en-US" sz="1400">
                <a:sym typeface="+mn-ea"/>
              </a:rPr>
              <a:t>3、人员状态“在职”，无法入职，需要在经纪人之前备案的网签系统里点离职，之后再入职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endParaRPr lang="en-US" altLang="zh-CN" sz="14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22935" y="812165"/>
            <a:ext cx="7939405" cy="490982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192405" y="94864"/>
            <a:ext cx="7857641" cy="331523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836295" y="387350"/>
            <a:ext cx="2016760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添加人员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59020" y="2218055"/>
            <a:ext cx="1240790" cy="139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784350" y="5074920"/>
            <a:ext cx="3791585" cy="349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8325485" y="1247775"/>
            <a:ext cx="3673475" cy="49752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 fontAlgn="auto">
              <a:lnSpc>
                <a:spcPct val="200000"/>
              </a:lnSpc>
              <a:buClrTx/>
              <a:buSzTx/>
              <a:buFontTx/>
            </a:pPr>
            <a:endParaRPr lang="zh-CN" altLang="en-US" sz="1800">
              <a:sym typeface="+mn-ea"/>
            </a:endParaRPr>
          </a:p>
          <a:p>
            <a:pPr algn="l" fontAlgn="auto">
              <a:lnSpc>
                <a:spcPct val="200000"/>
              </a:lnSpc>
              <a:buClrTx/>
              <a:buSzTx/>
              <a:buFontTx/>
            </a:pPr>
            <a:r>
              <a:rPr lang="zh-CN" altLang="en-US" sz="1800">
                <a:sym typeface="+mn-ea"/>
              </a:rPr>
              <a:t>备注：</a:t>
            </a:r>
            <a:endParaRPr lang="zh-CN" altLang="en-US" sz="18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ym typeface="+mn-ea"/>
              </a:rPr>
              <a:t>1</a:t>
            </a:r>
            <a:r>
              <a:rPr lang="zh-CN" altLang="en-US" sz="1400">
                <a:sym typeface="+mn-ea"/>
              </a:rPr>
              <a:t>、按照实际，准确填写人员信息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、</a:t>
            </a:r>
            <a:r>
              <a:rPr lang="zh-CN" altLang="en-US" sz="1400">
                <a:sym typeface="+mn-ea"/>
              </a:rPr>
              <a:t>家庭住址详细填写，具体到门牌号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zh-CN" altLang="en-US" sz="1400">
                <a:sym typeface="+mn-ea"/>
              </a:rPr>
              <a:t>      籍贯必须填写为：**省**市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rgbClr val="FF0000"/>
                </a:solidFill>
                <a:sym typeface="+mn-ea"/>
              </a:rPr>
              <a:t>3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、相片必须按照要求上传一寸白底彩色照片</a:t>
            </a:r>
            <a:endParaRPr lang="en-US" altLang="zh-CN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rgbClr val="FF0000"/>
                </a:solidFill>
                <a:sym typeface="+mn-ea"/>
              </a:rPr>
              <a:t>4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、人员类型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有全国经纪人资格证书的</a:t>
            </a:r>
            <a:br>
              <a:rPr lang="zh-CN" altLang="en-US" sz="1400">
                <a:solidFill>
                  <a:schemeClr val="tx1"/>
                </a:solidFill>
                <a:sym typeface="+mn-ea"/>
              </a:rPr>
            </a:br>
            <a:r>
              <a:rPr lang="en-US" altLang="zh-CN" sz="1400">
                <a:solidFill>
                  <a:schemeClr val="tx1"/>
                </a:solidFill>
                <a:sym typeface="+mn-ea"/>
              </a:rPr>
              <a:t>       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选择全国房地产经纪人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/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协理</a:t>
            </a:r>
            <a:endParaRPr lang="zh-CN" altLang="en-US" sz="1400">
              <a:solidFill>
                <a:schemeClr val="tx1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chemeClr val="tx1"/>
                </a:solidFill>
                <a:sym typeface="+mn-ea"/>
              </a:rPr>
              <a:t>       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没有证书统一填写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房地产经纪从业人员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”</a:t>
            </a:r>
            <a:endParaRPr lang="en-US" altLang="zh-CN" sz="1400">
              <a:solidFill>
                <a:schemeClr val="tx1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chemeClr val="tx1"/>
                </a:solidFill>
                <a:sym typeface="+mn-ea"/>
              </a:rPr>
              <a:t>5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、自媒体账号按照实际选择是或否</a:t>
            </a:r>
            <a:endParaRPr lang="zh-CN" altLang="en-US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endParaRPr lang="zh-CN" altLang="en-US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endParaRPr lang="en-US" altLang="zh-CN" sz="14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192405" y="94864"/>
            <a:ext cx="7857641" cy="331523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836295" y="387350"/>
            <a:ext cx="2016760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添加人员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18185" y="1576070"/>
            <a:ext cx="7884160" cy="354774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8246745" y="368300"/>
            <a:ext cx="3673475" cy="49752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 fontAlgn="auto">
              <a:lnSpc>
                <a:spcPct val="200000"/>
              </a:lnSpc>
              <a:buClrTx/>
              <a:buSzTx/>
              <a:buFontTx/>
            </a:pPr>
            <a:endParaRPr lang="zh-CN" altLang="en-US" sz="1800">
              <a:sym typeface="+mn-ea"/>
            </a:endParaRPr>
          </a:p>
          <a:p>
            <a:pPr algn="l" fontAlgn="auto">
              <a:lnSpc>
                <a:spcPct val="200000"/>
              </a:lnSpc>
              <a:buClrTx/>
              <a:buSzTx/>
              <a:buFontTx/>
            </a:pPr>
            <a:r>
              <a:rPr lang="zh-CN" altLang="en-US" sz="1800">
                <a:sym typeface="+mn-ea"/>
              </a:rPr>
              <a:t>备注：</a:t>
            </a:r>
            <a:endParaRPr lang="zh-CN" altLang="en-US" sz="18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ym typeface="+mn-ea"/>
              </a:rPr>
              <a:t>1</a:t>
            </a:r>
            <a:r>
              <a:rPr lang="zh-CN" altLang="en-US" sz="1400">
                <a:sym typeface="+mn-ea"/>
              </a:rPr>
              <a:t>、按照要求上传经纪人身份证正反面照片</a:t>
            </a:r>
            <a:endParaRPr lang="zh-CN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、执业资格处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有全国经纪人资格证书的</a:t>
            </a:r>
            <a:br>
              <a:rPr lang="zh-CN" altLang="en-US" sz="1400">
                <a:solidFill>
                  <a:schemeClr val="tx1"/>
                </a:solidFill>
                <a:sym typeface="+mn-ea"/>
              </a:rPr>
            </a:br>
            <a:r>
              <a:rPr lang="en-US" altLang="zh-CN" sz="1400">
                <a:solidFill>
                  <a:schemeClr val="tx1"/>
                </a:solidFill>
                <a:sym typeface="+mn-ea"/>
              </a:rPr>
              <a:t>       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上传对应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全国房地产经纪人</a:t>
            </a:r>
            <a:r>
              <a:rPr lang="en-US" altLang="zh-CN" sz="1400">
                <a:solidFill>
                  <a:schemeClr val="tx1"/>
                </a:solidFill>
                <a:sym typeface="+mn-ea"/>
              </a:rPr>
              <a:t>/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协理证书</a:t>
            </a:r>
            <a:endParaRPr lang="zh-CN" altLang="en-US" sz="1400">
              <a:solidFill>
                <a:schemeClr val="tx1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chemeClr val="tx1"/>
                </a:solidFill>
                <a:sym typeface="+mn-ea"/>
              </a:rPr>
              <a:t>       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没有证书</a:t>
            </a:r>
            <a:r>
              <a:rPr lang="zh-CN" sz="1400">
                <a:solidFill>
                  <a:schemeClr val="tx1"/>
                </a:solidFill>
                <a:sym typeface="+mn-ea"/>
              </a:rPr>
              <a:t>无需上传</a:t>
            </a:r>
            <a:endParaRPr lang="zh-CN" sz="1400">
              <a:solidFill>
                <a:schemeClr val="tx1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chemeClr val="tx1"/>
                </a:solidFill>
                <a:sym typeface="+mn-ea"/>
              </a:rPr>
              <a:t>3</a:t>
            </a:r>
            <a:r>
              <a:rPr lang="zh-CN" altLang="en-US" sz="1400">
                <a:solidFill>
                  <a:schemeClr val="tx1"/>
                </a:solidFill>
                <a:sym typeface="+mn-ea"/>
              </a:rPr>
              <a:t>、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若</a:t>
            </a:r>
            <a:r>
              <a:rPr lang="zh-CN" altLang="en-US" sz="1400">
                <a:sym typeface="+mn-ea"/>
              </a:rPr>
              <a:t>点击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确定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” </a:t>
            </a:r>
            <a:r>
              <a:rPr lang="zh-CN" altLang="en-US" sz="1400">
                <a:sym typeface="+mn-ea"/>
              </a:rPr>
              <a:t>无法添加，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显示该人员已在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            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系统，</a:t>
            </a:r>
            <a:r>
              <a:rPr lang="zh-CN" altLang="en-US" sz="1400">
                <a:sym typeface="+mn-ea"/>
              </a:rPr>
              <a:t>则说明该备案人员已在    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zh-CN" altLang="en-US" sz="1400">
                <a:sym typeface="+mn-ea"/>
              </a:rPr>
              <a:t>      住建系统和之前公司备案，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需从上家公司网签系统点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离职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”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方可添加</a:t>
            </a:r>
            <a:endParaRPr lang="zh-CN" altLang="en-US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ym typeface="+mn-ea"/>
              </a:rPr>
              <a:t>4</a:t>
            </a:r>
            <a:r>
              <a:rPr lang="zh-CN" altLang="en-US" sz="1400">
                <a:sym typeface="+mn-ea"/>
              </a:rPr>
              <a:t>、</a:t>
            </a:r>
            <a:r>
              <a:rPr lang="en-US" altLang="zh-CN" sz="1400">
                <a:sym typeface="+mn-ea"/>
              </a:rPr>
              <a:t> </a:t>
            </a:r>
            <a:r>
              <a:rPr lang="zh-CN" altLang="en-US" sz="1400">
                <a:sym typeface="+mn-ea"/>
              </a:rPr>
              <a:t>若</a:t>
            </a:r>
            <a:r>
              <a:rPr lang="zh-CN" sz="1400">
                <a:sym typeface="+mn-ea"/>
              </a:rPr>
              <a:t>上传图片</a:t>
            </a:r>
            <a:r>
              <a:rPr lang="zh-CN" altLang="en-US" sz="1400">
                <a:sym typeface="+mn-ea"/>
              </a:rPr>
              <a:t>无反应，一般是缺少插件</a:t>
            </a:r>
            <a:br>
              <a:rPr lang="zh-CN" altLang="en-US" sz="1400">
                <a:sym typeface="+mn-ea"/>
              </a:rPr>
            </a:br>
            <a:r>
              <a:rPr lang="en-US" altLang="zh-CN" sz="1400">
                <a:sym typeface="+mn-ea"/>
              </a:rPr>
              <a:t>      </a:t>
            </a:r>
            <a:r>
              <a:rPr lang="zh-CN" altLang="en-US" sz="1400">
                <a:sym typeface="+mn-ea"/>
              </a:rPr>
              <a:t>可拨打住建局系统后台支持电话</a:t>
            </a:r>
            <a:r>
              <a:rPr lang="en-US" altLang="zh-CN" sz="1400">
                <a:sym typeface="+mn-ea"/>
              </a:rPr>
              <a:t>    </a:t>
            </a:r>
            <a:endParaRPr lang="en-US" altLang="zh-CN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rgbClr val="FF0000"/>
                </a:solidFill>
                <a:sym typeface="+mn-ea"/>
              </a:rPr>
              <a:t>      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87639074</a:t>
            </a:r>
            <a:endParaRPr lang="zh-CN" altLang="en-US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zh-CN" altLang="en-US" sz="1400">
                <a:solidFill>
                  <a:srgbClr val="FF0000"/>
                </a:solidFill>
                <a:sym typeface="+mn-ea"/>
              </a:rPr>
              <a:t> 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    </a:t>
            </a:r>
            <a:r>
              <a:rPr lang="en-US" altLang="zh-CN" sz="1400">
                <a:sym typeface="+mn-ea"/>
              </a:rPr>
              <a:t> </a:t>
            </a:r>
            <a:r>
              <a:rPr lang="zh-CN" altLang="en-US" sz="1400">
                <a:sym typeface="+mn-ea"/>
              </a:rPr>
              <a:t>系统后台支持人员</a:t>
            </a:r>
            <a:r>
              <a:rPr lang="en-US" altLang="zh-CN" sz="1400">
                <a:sym typeface="+mn-ea"/>
              </a:rPr>
              <a:t>可协助远程安装插件</a:t>
            </a:r>
            <a:endParaRPr lang="en-US" altLang="zh-CN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endParaRPr lang="en-US" altLang="zh-CN" sz="1400">
              <a:solidFill>
                <a:schemeClr val="tx1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endParaRPr lang="zh-CN" altLang="en-US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endParaRPr lang="en-US" altLang="zh-CN" sz="1400"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795" y="489585"/>
            <a:ext cx="8876030" cy="578866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192405" y="94864"/>
            <a:ext cx="7857641" cy="331523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836295" y="387350"/>
            <a:ext cx="2016760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上传要件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8" name="图片 7" descr="343435383139303b333633373438303bbcfdcdb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 rot="10800000">
            <a:off x="6305550" y="2012315"/>
            <a:ext cx="327660" cy="32766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6773545" y="2033270"/>
            <a:ext cx="2365375" cy="306705"/>
          </a:xfrm>
          <a:prstGeom prst="rect">
            <a:avLst/>
          </a:prstGeom>
          <a:gradFill>
            <a:gsLst>
              <a:gs pos="19000">
                <a:srgbClr val="FFB9B9"/>
              </a:gs>
              <a:gs pos="64000">
                <a:srgbClr val="FF8F8E"/>
              </a:gs>
              <a:gs pos="44000">
                <a:srgbClr val="FE9E9F"/>
              </a:gs>
              <a:gs pos="84000">
                <a:srgbClr val="FF7373"/>
              </a:gs>
            </a:gsLst>
            <a:lin scaled="1"/>
          </a:gradFill>
        </p:spPr>
        <p:txBody>
          <a:bodyPr wrap="square" rtlCol="0">
            <a:spAutoFit/>
          </a:bodyPr>
          <a:p>
            <a:r>
              <a:rPr lang="zh-CN" altLang="en-US" sz="1400" dirty="0">
                <a:solidFill>
                  <a:schemeClr val="tx1"/>
                </a:solidFill>
              </a:rPr>
              <a:t>拍照上传营业执照副本原件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12" name="图片 11" descr="343435383139303b333633373438303bbcfdcdb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/>
          <a:stretch>
            <a:fillRect/>
          </a:stretch>
        </p:blipFill>
        <p:spPr>
          <a:xfrm rot="10800000">
            <a:off x="7722235" y="3650615"/>
            <a:ext cx="327660" cy="32766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8115935" y="3650615"/>
            <a:ext cx="2945765" cy="306705"/>
          </a:xfrm>
          <a:prstGeom prst="rect">
            <a:avLst/>
          </a:prstGeom>
          <a:gradFill>
            <a:gsLst>
              <a:gs pos="19000">
                <a:srgbClr val="FFB9B9"/>
              </a:gs>
              <a:gs pos="64000">
                <a:srgbClr val="FF8F8E"/>
              </a:gs>
              <a:gs pos="44000">
                <a:srgbClr val="FE9E9F"/>
              </a:gs>
              <a:gs pos="84000">
                <a:srgbClr val="FF7373"/>
              </a:gs>
            </a:gsLst>
            <a:lin scaled="1"/>
          </a:gradFill>
        </p:spPr>
        <p:txBody>
          <a:bodyPr wrap="square" rtlCol="0">
            <a:spAutoFit/>
          </a:bodyPr>
          <a:p>
            <a:r>
              <a:rPr lang="zh-CN" altLang="en-US" sz="1400" dirty="0">
                <a:solidFill>
                  <a:schemeClr val="tx1"/>
                </a:solidFill>
              </a:rPr>
              <a:t>拍照上传法人身份证正反面各一张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14" name="图片 13" descr="343435383139303b333633373438303bbcfdcdb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8"/>
          <a:stretch>
            <a:fillRect/>
          </a:stretch>
        </p:blipFill>
        <p:spPr>
          <a:xfrm rot="10800000">
            <a:off x="7788275" y="5288915"/>
            <a:ext cx="327660" cy="32766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330565" y="5309870"/>
            <a:ext cx="2525395" cy="306705"/>
          </a:xfrm>
          <a:prstGeom prst="rect">
            <a:avLst/>
          </a:prstGeom>
          <a:gradFill>
            <a:gsLst>
              <a:gs pos="19000">
                <a:srgbClr val="FFB9B9"/>
              </a:gs>
              <a:gs pos="64000">
                <a:srgbClr val="FF8F8E"/>
              </a:gs>
              <a:gs pos="44000">
                <a:srgbClr val="FE9E9F"/>
              </a:gs>
              <a:gs pos="84000">
                <a:srgbClr val="FF7373"/>
              </a:gs>
            </a:gsLst>
            <a:lin scaled="1"/>
          </a:gradFill>
        </p:spPr>
        <p:txBody>
          <a:bodyPr wrap="square" rtlCol="0">
            <a:spAutoFit/>
          </a:bodyPr>
          <a:p>
            <a:r>
              <a:rPr lang="zh-CN" altLang="en-US" sz="1400" dirty="0">
                <a:solidFill>
                  <a:schemeClr val="tx1"/>
                </a:solidFill>
              </a:rPr>
              <a:t>最新要求，这里可以不用上传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885" y="395605"/>
            <a:ext cx="8096885" cy="610108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192405" y="94864"/>
            <a:ext cx="7857641" cy="331523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836295" y="387350"/>
            <a:ext cx="2016760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上传要件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8" name="文本框 27"/>
          <p:cNvSpPr txBox="1"/>
          <p:nvPr>
            <p:custDataLst>
              <p:tags r:id="rId7"/>
            </p:custDataLst>
          </p:nvPr>
        </p:nvSpPr>
        <p:spPr>
          <a:xfrm>
            <a:off x="7943850" y="1200785"/>
            <a:ext cx="2586990" cy="306705"/>
          </a:xfrm>
          <a:prstGeom prst="rect">
            <a:avLst/>
          </a:prstGeom>
          <a:gradFill>
            <a:gsLst>
              <a:gs pos="19000">
                <a:srgbClr val="FFB9B9"/>
              </a:gs>
              <a:gs pos="64000">
                <a:srgbClr val="FF8F8E"/>
              </a:gs>
              <a:gs pos="44000">
                <a:srgbClr val="FE9E9F"/>
              </a:gs>
              <a:gs pos="84000">
                <a:srgbClr val="FF7373"/>
              </a:gs>
            </a:gsLst>
            <a:lin scaled="1"/>
          </a:gradFill>
        </p:spPr>
        <p:txBody>
          <a:bodyPr wrap="square" rtlCol="0">
            <a:noAutofit/>
          </a:bodyPr>
          <a:p>
            <a:r>
              <a:rPr lang="zh-CN" altLang="en-US" sz="1400" dirty="0">
                <a:sym typeface="+mn-ea"/>
              </a:rPr>
              <a:t>最新要求，这里可以不用上传</a:t>
            </a:r>
            <a:endParaRPr lang="zh-CN" altLang="en-US" sz="1400" dirty="0">
              <a:solidFill>
                <a:schemeClr val="tx1"/>
              </a:solidFill>
            </a:endParaRPr>
          </a:p>
          <a:p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8" name="图片 7" descr="343435383139303b333633373438303bbcfdcdb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 rot="10800000">
            <a:off x="7485380" y="1179830"/>
            <a:ext cx="327660" cy="327660"/>
          </a:xfrm>
          <a:prstGeom prst="rect">
            <a:avLst/>
          </a:prstGeom>
        </p:spPr>
      </p:pic>
      <p:pic>
        <p:nvPicPr>
          <p:cNvPr id="3" name="图片 2" descr="343435383139303b333633373438303bbcfdcdb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 rot="10800000">
            <a:off x="7543165" y="2800350"/>
            <a:ext cx="327660" cy="32766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11"/>
            </p:custDataLst>
          </p:nvPr>
        </p:nvSpPr>
        <p:spPr>
          <a:xfrm>
            <a:off x="8023860" y="2821305"/>
            <a:ext cx="2000250" cy="306705"/>
          </a:xfrm>
          <a:prstGeom prst="rect">
            <a:avLst/>
          </a:prstGeom>
          <a:gradFill>
            <a:gsLst>
              <a:gs pos="19000">
                <a:srgbClr val="FFB9B9"/>
              </a:gs>
              <a:gs pos="64000">
                <a:srgbClr val="FF8F8E"/>
              </a:gs>
              <a:gs pos="44000">
                <a:srgbClr val="FE9E9F"/>
              </a:gs>
              <a:gs pos="84000">
                <a:srgbClr val="FF7373"/>
              </a:gs>
            </a:gsLst>
            <a:lin scaled="1"/>
          </a:gradFill>
        </p:spPr>
        <p:txBody>
          <a:bodyPr wrap="square" rtlCol="0">
            <a:spAutoFit/>
          </a:bodyPr>
          <a:p>
            <a:r>
              <a:rPr lang="zh-CN" altLang="en-US" sz="1400" dirty="0">
                <a:solidFill>
                  <a:schemeClr val="tx1"/>
                </a:solidFill>
              </a:rPr>
              <a:t>拍照上传信用承诺书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>
            <p:custDataLst>
              <p:tags r:id="rId12"/>
            </p:custDataLst>
          </p:nvPr>
        </p:nvSpPr>
        <p:spPr>
          <a:xfrm>
            <a:off x="425450" y="598170"/>
            <a:ext cx="3353435" cy="52641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 fontAlgn="auto">
              <a:lnSpc>
                <a:spcPct val="200000"/>
              </a:lnSpc>
              <a:buClrTx/>
              <a:buSzTx/>
              <a:buFontTx/>
            </a:pPr>
            <a:r>
              <a:rPr lang="zh-CN" altLang="en-US" sz="1800">
                <a:sym typeface="+mn-ea"/>
              </a:rPr>
              <a:t>备注：</a:t>
            </a:r>
            <a:endParaRPr lang="zh-CN" altLang="en-US" sz="18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ym typeface="+mn-ea"/>
              </a:rPr>
              <a:t>1</a:t>
            </a:r>
            <a:r>
              <a:rPr lang="zh-CN" altLang="en-US" sz="1400">
                <a:sym typeface="+mn-ea"/>
              </a:rPr>
              <a:t>、</a:t>
            </a:r>
            <a:r>
              <a:rPr lang="zh-CN" sz="1400">
                <a:sym typeface="+mn-ea"/>
              </a:rPr>
              <a:t>加盟证书和加盟协议，即</a:t>
            </a:r>
            <a:endParaRPr lang="zh-CN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ym typeface="+mn-ea"/>
              </a:rPr>
              <a:t>     </a:t>
            </a:r>
            <a:r>
              <a:rPr lang="zh-CN" sz="1400">
                <a:solidFill>
                  <a:srgbClr val="333333"/>
                </a:solidFill>
                <a:sym typeface="+mn-ea"/>
              </a:rPr>
              <a:t>授权书</a:t>
            </a:r>
            <a:r>
              <a:rPr lang="en-US" altLang="zh-CN" sz="1400">
                <a:solidFill>
                  <a:srgbClr val="333333"/>
                </a:solidFill>
                <a:sym typeface="+mn-ea"/>
              </a:rPr>
              <a:t>   </a:t>
            </a:r>
            <a:r>
              <a:rPr lang="zh-CN" altLang="en-US" sz="1400">
                <a:solidFill>
                  <a:srgbClr val="333333"/>
                </a:solidFill>
                <a:sym typeface="+mn-ea"/>
              </a:rPr>
              <a:t>和</a:t>
            </a:r>
            <a:r>
              <a:rPr lang="en-US" altLang="zh-CN" sz="1400">
                <a:solidFill>
                  <a:srgbClr val="333333"/>
                </a:solidFill>
                <a:sym typeface="+mn-ea"/>
              </a:rPr>
              <a:t>   </a:t>
            </a:r>
            <a:r>
              <a:rPr lang="zh-CN" altLang="en-US" sz="1400">
                <a:solidFill>
                  <a:srgbClr val="333333"/>
                </a:solidFill>
                <a:sym typeface="+mn-ea"/>
              </a:rPr>
              <a:t>特许经营合同</a:t>
            </a:r>
            <a:endParaRPr lang="zh-CN" altLang="en-US" sz="1400">
              <a:solidFill>
                <a:srgbClr val="333333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rgbClr val="333333"/>
                </a:solidFill>
                <a:sym typeface="+mn-ea"/>
              </a:rPr>
              <a:t>      </a:t>
            </a:r>
            <a:r>
              <a:rPr lang="zh-CN" sz="1400">
                <a:solidFill>
                  <a:srgbClr val="333333"/>
                </a:solidFill>
                <a:sym typeface="+mn-ea"/>
              </a:rPr>
              <a:t>如</a:t>
            </a:r>
            <a:r>
              <a:rPr lang="zh-CN" altLang="en-US" sz="1400">
                <a:solidFill>
                  <a:srgbClr val="333333"/>
                </a:solidFill>
                <a:sym typeface="+mn-ea"/>
              </a:rPr>
              <a:t>下页截图所示</a:t>
            </a:r>
            <a:endParaRPr lang="zh-CN" altLang="en-US" sz="1400">
              <a:solidFill>
                <a:srgbClr val="333333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zh-CN" sz="1400">
                <a:sym typeface="+mn-ea"/>
              </a:rPr>
              <a:t>2、</a:t>
            </a:r>
            <a:r>
              <a:rPr lang="zh-CN" sz="1400">
                <a:sym typeface="+mn-ea"/>
              </a:rPr>
              <a:t>系统默认只能上传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8</a:t>
            </a:r>
            <a:r>
              <a:rPr lang="zh-CN" sz="1400">
                <a:sym typeface="+mn-ea"/>
              </a:rPr>
              <a:t>张</a:t>
            </a:r>
            <a:endParaRPr lang="en-US" altLang="zh-CN" sz="14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 fontAlgn="auto">
              <a:lnSpc>
                <a:spcPct val="18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ym typeface="+mn-ea"/>
              </a:rPr>
              <a:t>      </a:t>
            </a:r>
            <a:r>
              <a:rPr lang="zh-CN" sz="1400">
                <a:sym typeface="+mn-ea"/>
              </a:rPr>
              <a:t>因加盟协议（特许经营合同）较厚</a:t>
            </a:r>
            <a:endParaRPr lang="zh-CN" sz="1400">
              <a:sym typeface="+mn-ea"/>
            </a:endParaRPr>
          </a:p>
          <a:p>
            <a:pPr indent="0" fontAlgn="auto">
              <a:lnSpc>
                <a:spcPct val="18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ym typeface="+mn-ea"/>
              </a:rPr>
              <a:t>      </a:t>
            </a:r>
            <a:r>
              <a:rPr lang="zh-CN" sz="1400">
                <a:sym typeface="+mn-ea"/>
              </a:rPr>
              <a:t>只上传有加盟信息和所有签字盖章页</a:t>
            </a:r>
            <a:endParaRPr lang="zh-CN" sz="1400">
              <a:sym typeface="+mn-ea"/>
            </a:endParaRPr>
          </a:p>
          <a:p>
            <a:pPr indent="0" fontAlgn="auto">
              <a:lnSpc>
                <a:spcPct val="180000"/>
              </a:lnSpc>
              <a:buFont typeface="Arial" panose="020B0604020202020204" pitchFamily="34" charset="0"/>
              <a:buNone/>
            </a:pPr>
            <a:r>
              <a:rPr lang="en-US" altLang="zh-CN" sz="1400">
                <a:sym typeface="+mn-ea"/>
              </a:rPr>
              <a:t>      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即第1页（右上角有合同编号）</a:t>
            </a:r>
            <a:endParaRPr lang="zh-CN" altLang="en-US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0000"/>
                </a:solidFill>
                <a:sym typeface="+mn-ea"/>
              </a:rPr>
              <a:t>      第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3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页（含有加盟授权期限）</a:t>
            </a:r>
            <a:endParaRPr lang="zh-CN" altLang="en-US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rgbClr val="FF0000"/>
                </a:solidFill>
                <a:sym typeface="+mn-ea"/>
              </a:rPr>
              <a:t>      和后面所有签字盖章页</a:t>
            </a:r>
            <a:endParaRPr lang="zh-CN" altLang="en-US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zh-CN" altLang="en-US" sz="1400">
                <a:solidFill>
                  <a:srgbClr val="333333"/>
                </a:solidFill>
                <a:sym typeface="+mn-ea"/>
              </a:rPr>
              <a:t>3、</a:t>
            </a:r>
            <a:r>
              <a:rPr lang="zh-CN" altLang="en-US" sz="1400">
                <a:solidFill>
                  <a:srgbClr val="333333"/>
                </a:solidFill>
                <a:sym typeface="+mn-ea"/>
              </a:rPr>
              <a:t>未与百年行签约</a:t>
            </a:r>
            <a:endParaRPr lang="zh-CN" altLang="en-US" sz="1400">
              <a:solidFill>
                <a:srgbClr val="333333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rgbClr val="333333"/>
                </a:solidFill>
                <a:sym typeface="+mn-ea"/>
              </a:rPr>
              <a:t>      </a:t>
            </a:r>
            <a:r>
              <a:rPr lang="zh-CN" altLang="en-US" sz="1400">
                <a:solidFill>
                  <a:srgbClr val="333333"/>
                </a:solidFill>
                <a:sym typeface="+mn-ea"/>
              </a:rPr>
              <a:t>加盟协议及加盟证书无需上传</a:t>
            </a:r>
            <a:endParaRPr lang="zh-CN" altLang="en-US" sz="1400">
              <a:solidFill>
                <a:srgbClr val="333333"/>
              </a:solidFill>
              <a:sym typeface="+mn-ea"/>
            </a:endParaRPr>
          </a:p>
        </p:txBody>
      </p:sp>
      <p:pic>
        <p:nvPicPr>
          <p:cNvPr id="9" name="图片 8" descr="343435383139303b333633373438303bbcfdcdb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9"/>
          <a:stretch>
            <a:fillRect/>
          </a:stretch>
        </p:blipFill>
        <p:spPr>
          <a:xfrm rot="10800000">
            <a:off x="3451225" y="3693160"/>
            <a:ext cx="327660" cy="3276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徐娴\加盟\91份加盟授权书\海璟时代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4665" y="865505"/>
            <a:ext cx="3971290" cy="5562600"/>
          </a:xfrm>
          <a:prstGeom prst="rect">
            <a:avLst/>
          </a:prstGeom>
          <a:noFill/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129540" y="68829"/>
            <a:ext cx="7857641" cy="331523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98220" y="530860"/>
            <a:ext cx="6891655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加盟证书（授权书）、加盟协议（特许经营合同）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如图所示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 descr="e1eeda5b3ae0dca3e60e71937b223d1c7b55f5f96a1c33d2a7bf5090e750a2ee_00(1)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825" y="955675"/>
            <a:ext cx="3864610" cy="54705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735" y="509270"/>
            <a:ext cx="11157585" cy="584009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192405" y="94864"/>
            <a:ext cx="7857641" cy="331523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836295" y="387350"/>
            <a:ext cx="2016760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7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上传要件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8" name="图片 7" descr="343435383139303b333633373438303bbcfdcdb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 rot="10800000">
            <a:off x="3853180" y="1465580"/>
            <a:ext cx="327660" cy="32766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4330065" y="1486535"/>
            <a:ext cx="7230745" cy="521970"/>
          </a:xfrm>
          <a:prstGeom prst="rect">
            <a:avLst/>
          </a:prstGeom>
          <a:gradFill>
            <a:gsLst>
              <a:gs pos="19000">
                <a:srgbClr val="FFB9B9"/>
              </a:gs>
              <a:gs pos="64000">
                <a:srgbClr val="FF8F8E"/>
              </a:gs>
              <a:gs pos="44000">
                <a:srgbClr val="FE9E9F"/>
              </a:gs>
              <a:gs pos="84000">
                <a:srgbClr val="FF7373"/>
              </a:gs>
            </a:gsLst>
            <a:lin scaled="1"/>
          </a:gradFill>
        </p:spPr>
        <p:txBody>
          <a:bodyPr wrap="square" rtlCol="0">
            <a:spAutoFit/>
          </a:bodyPr>
          <a:p>
            <a:r>
              <a:rPr lang="zh-CN" altLang="en-US" sz="1400" dirty="0">
                <a:solidFill>
                  <a:schemeClr val="tx1"/>
                </a:solidFill>
              </a:rPr>
              <a:t>拍照上传门店照片，至少包含</a:t>
            </a:r>
            <a:r>
              <a:rPr lang="en-US" altLang="zh-CN" sz="1400" dirty="0">
                <a:solidFill>
                  <a:schemeClr val="tx1"/>
                </a:solidFill>
              </a:rPr>
              <a:t>3</a:t>
            </a:r>
            <a:r>
              <a:rPr lang="zh-CN" altLang="en-US" sz="1400" dirty="0">
                <a:solidFill>
                  <a:schemeClr val="tx1"/>
                </a:solidFill>
              </a:rPr>
              <a:t>张照片</a:t>
            </a:r>
            <a:br>
              <a:rPr lang="zh-CN" altLang="en-US" sz="1400" dirty="0">
                <a:solidFill>
                  <a:schemeClr val="tx1"/>
                </a:solidFill>
              </a:rPr>
            </a:br>
            <a:r>
              <a:rPr lang="zh-CN" altLang="en-US" sz="1400" dirty="0">
                <a:solidFill>
                  <a:schemeClr val="tx1"/>
                </a:solidFill>
              </a:rPr>
              <a:t>门头照片</a:t>
            </a:r>
            <a:r>
              <a:rPr lang="en-US" altLang="zh-CN" sz="1400" dirty="0">
                <a:solidFill>
                  <a:schemeClr val="tx1"/>
                </a:solidFill>
              </a:rPr>
              <a:t>1</a:t>
            </a:r>
            <a:r>
              <a:rPr lang="zh-CN" altLang="en-US" sz="1400" dirty="0">
                <a:solidFill>
                  <a:schemeClr val="tx1"/>
                </a:solidFill>
              </a:rPr>
              <a:t>张、室内办公环境</a:t>
            </a:r>
            <a:r>
              <a:rPr lang="en-US" altLang="zh-CN" sz="1400" dirty="0">
                <a:solidFill>
                  <a:schemeClr val="tx1"/>
                </a:solidFill>
              </a:rPr>
              <a:t>1</a:t>
            </a:r>
            <a:r>
              <a:rPr lang="zh-CN" altLang="en-US" sz="1400" dirty="0">
                <a:solidFill>
                  <a:schemeClr val="tx1"/>
                </a:solidFill>
              </a:rPr>
              <a:t>张、门店公示信息（四张</a:t>
            </a:r>
            <a:r>
              <a:rPr lang="zh-CN" altLang="en-US" sz="1400" dirty="0">
                <a:solidFill>
                  <a:schemeClr val="tx1"/>
                </a:solidFill>
              </a:rPr>
              <a:t>税费版）照片</a:t>
            </a:r>
            <a:r>
              <a:rPr lang="en-US" altLang="zh-CN" sz="1400" dirty="0">
                <a:solidFill>
                  <a:schemeClr val="tx1"/>
                </a:solidFill>
              </a:rPr>
              <a:t>1</a:t>
            </a:r>
            <a:r>
              <a:rPr lang="zh-CN" altLang="en-US" sz="1400" dirty="0">
                <a:solidFill>
                  <a:schemeClr val="tx1"/>
                </a:solidFill>
              </a:rPr>
              <a:t>张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pic>
        <p:nvPicPr>
          <p:cNvPr id="3" name="图片 2" descr="343435383139303b333633373438303bbcfdcdb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8"/>
          <a:stretch>
            <a:fillRect/>
          </a:stretch>
        </p:blipFill>
        <p:spPr>
          <a:xfrm rot="10800000">
            <a:off x="6133465" y="3886200"/>
            <a:ext cx="327660" cy="32766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6627495" y="3886200"/>
            <a:ext cx="2486660" cy="306705"/>
          </a:xfrm>
          <a:prstGeom prst="rect">
            <a:avLst/>
          </a:prstGeom>
          <a:gradFill>
            <a:gsLst>
              <a:gs pos="19000">
                <a:srgbClr val="FFB9B9"/>
              </a:gs>
              <a:gs pos="64000">
                <a:srgbClr val="FF8F8E"/>
              </a:gs>
              <a:gs pos="44000">
                <a:srgbClr val="FE9E9F"/>
              </a:gs>
              <a:gs pos="84000">
                <a:srgbClr val="FF7373"/>
              </a:gs>
            </a:gsLst>
            <a:lin scaled="1"/>
          </a:gradFill>
        </p:spPr>
        <p:txBody>
          <a:bodyPr wrap="square" rtlCol="0">
            <a:spAutoFit/>
          </a:bodyPr>
          <a:p>
            <a:r>
              <a:rPr lang="zh-CN" altLang="en-US" sz="1400" dirty="0">
                <a:solidFill>
                  <a:schemeClr val="tx1"/>
                </a:solidFill>
              </a:rPr>
              <a:t>拍照上传</a:t>
            </a:r>
            <a:r>
              <a:rPr lang="zh-CN" sz="1400" dirty="0">
                <a:solidFill>
                  <a:schemeClr val="tx1"/>
                </a:solidFill>
              </a:rPr>
              <a:t>百年行商标注册证</a:t>
            </a:r>
            <a:endParaRPr lang="zh-CN" sz="1400" dirty="0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>
            <p:custDataLst>
              <p:tags r:id="rId12"/>
            </p:custDataLst>
          </p:nvPr>
        </p:nvSpPr>
        <p:spPr>
          <a:xfrm>
            <a:off x="5927090" y="4314825"/>
            <a:ext cx="3756025" cy="4870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80000"/>
              </a:lnSpc>
            </a:pPr>
            <a:r>
              <a:rPr lang="zh-CN" altLang="en-US" sz="1400">
                <a:solidFill>
                  <a:srgbClr val="333333"/>
                </a:solidFill>
                <a:sym typeface="+mn-ea"/>
              </a:rPr>
              <a:t>未与百年行签约，此处商标注册证无需上传</a:t>
            </a:r>
            <a:endParaRPr lang="zh-CN" altLang="en-US" sz="1400">
              <a:solidFill>
                <a:srgbClr val="333333"/>
              </a:solidFill>
              <a:sym typeface="+mn-ea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330065" y="1858645"/>
            <a:ext cx="5721985" cy="89662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80000"/>
              </a:lnSpc>
            </a:pPr>
            <a:r>
              <a:rPr lang="zh-CN" altLang="en-US" sz="1400">
                <a:solidFill>
                  <a:srgbClr val="333333"/>
                </a:solidFill>
                <a:sym typeface="+mn-ea"/>
              </a:rPr>
              <a:t>国际港务区需要上传商铺租赁合同</a:t>
            </a:r>
            <a:endParaRPr lang="zh-CN" altLang="en-US" sz="1400">
              <a:solidFill>
                <a:srgbClr val="333333"/>
              </a:solidFill>
              <a:sym typeface="+mn-ea"/>
            </a:endParaRPr>
          </a:p>
        </p:txBody>
      </p:sp>
      <p:pic>
        <p:nvPicPr>
          <p:cNvPr id="17" name="图片 16" descr="4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05925" y="2239010"/>
            <a:ext cx="2411730" cy="152527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15"/>
            </p:custDataLst>
          </p:nvPr>
        </p:nvSpPr>
        <p:spPr>
          <a:xfrm>
            <a:off x="1560195" y="5035550"/>
            <a:ext cx="9474200" cy="4870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0" fontAlgn="auto">
              <a:lnSpc>
                <a:spcPct val="180000"/>
              </a:lnSpc>
            </a:pPr>
            <a:r>
              <a:rPr lang="zh-CN" altLang="en-US" sz="1400" b="1">
                <a:solidFill>
                  <a:srgbClr val="FF0000"/>
                </a:solidFill>
                <a:sym typeface="+mn-ea"/>
              </a:rPr>
              <a:t>品牌管理承诺书</a:t>
            </a:r>
            <a:r>
              <a:rPr lang="zh-CN" sz="1400" b="1">
                <a:solidFill>
                  <a:srgbClr val="FF0000"/>
                </a:solidFill>
                <a:sym typeface="+mn-ea"/>
              </a:rPr>
              <a:t>联系总部制作</a:t>
            </a:r>
            <a:endParaRPr lang="zh-CN" sz="14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12" name="图片 11" descr="微信图片_20250709170123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5831840" y="2256790"/>
            <a:ext cx="2009775" cy="1507490"/>
          </a:xfrm>
          <a:prstGeom prst="rect">
            <a:avLst/>
          </a:prstGeom>
        </p:spPr>
      </p:pic>
      <p:pic>
        <p:nvPicPr>
          <p:cNvPr id="13" name="图片 12" descr="室内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8049895" y="2239010"/>
            <a:ext cx="1143635" cy="1525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230" y="228600"/>
            <a:ext cx="9352280" cy="628840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139700" y="94864"/>
            <a:ext cx="7857641" cy="331523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836295" y="387350"/>
            <a:ext cx="2016760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信息确认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445375" y="4201795"/>
            <a:ext cx="802640" cy="2933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>
            <p:custDataLst>
              <p:tags r:id="rId7"/>
            </p:custDataLst>
          </p:nvPr>
        </p:nvSpPr>
        <p:spPr>
          <a:xfrm>
            <a:off x="3915410" y="4590415"/>
            <a:ext cx="741680" cy="1828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5375" y="370840"/>
            <a:ext cx="7736205" cy="60604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139700" y="94864"/>
            <a:ext cx="7857641" cy="331523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836295" y="387350"/>
            <a:ext cx="2016760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信息确认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025" y="619760"/>
            <a:ext cx="8743950" cy="33813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139700" y="94864"/>
            <a:ext cx="7857641" cy="331523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836295" y="387350"/>
            <a:ext cx="2016760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提交开户申请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2442845" y="4072890"/>
            <a:ext cx="8186420" cy="18497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 fontAlgn="auto">
              <a:lnSpc>
                <a:spcPct val="200000"/>
              </a:lnSpc>
              <a:buClrTx/>
              <a:buSzTx/>
              <a:buFontTx/>
            </a:pPr>
            <a:r>
              <a:rPr lang="zh-CN" altLang="en-US" sz="1800">
                <a:sym typeface="+mn-ea"/>
              </a:rPr>
              <a:t>备注：</a:t>
            </a:r>
            <a:endParaRPr lang="zh-CN" altLang="en-US" sz="18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ym typeface="+mn-ea"/>
              </a:rPr>
              <a:t>1</a:t>
            </a:r>
            <a:r>
              <a:rPr lang="zh-CN" altLang="en-US" sz="1400">
                <a:sym typeface="+mn-ea"/>
              </a:rPr>
              <a:t>、</a:t>
            </a:r>
            <a:r>
              <a:rPr lang="zh-CN" sz="1400">
                <a:sym typeface="+mn-ea"/>
              </a:rPr>
              <a:t>确认无误、提交申请后，会出现如图所示管理员账号密码</a:t>
            </a:r>
            <a:endParaRPr lang="zh-CN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zh-CN" altLang="en-US" sz="1400">
                <a:solidFill>
                  <a:srgbClr val="FF0000"/>
                </a:solidFill>
                <a:sym typeface="+mn-ea"/>
              </a:rPr>
              <a:t>2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、若出现与系统大数据不一致或系统大数据未获取到机构信息</a:t>
            </a:r>
            <a:endParaRPr lang="zh-CN" altLang="en-US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rgbClr val="FF0000"/>
                </a:solidFill>
                <a:sym typeface="+mn-ea"/>
              </a:rPr>
              <a:t>      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说明营业执照太新、注册时间太短，工商系统信息未同步到住建系统</a:t>
            </a:r>
            <a:r>
              <a:rPr lang="zh-CN" altLang="en-US" sz="1400">
                <a:solidFill>
                  <a:srgbClr val="333333"/>
                </a:solidFill>
                <a:sym typeface="+mn-ea"/>
              </a:rPr>
              <a:t>（需要同步后才可</a:t>
            </a:r>
            <a:r>
              <a:rPr lang="zh-CN" altLang="en-US" sz="1400">
                <a:solidFill>
                  <a:srgbClr val="333333"/>
                </a:solidFill>
                <a:sym typeface="+mn-ea"/>
              </a:rPr>
              <a:t>提交</a:t>
            </a:r>
            <a:r>
              <a:rPr lang="zh-CN" altLang="en-US" sz="1400">
                <a:solidFill>
                  <a:srgbClr val="333333"/>
                </a:solidFill>
                <a:sym typeface="+mn-ea"/>
              </a:rPr>
              <a:t>申请）</a:t>
            </a:r>
            <a:endParaRPr lang="zh-CN" altLang="en-US" sz="1400">
              <a:solidFill>
                <a:srgbClr val="333333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0" y="491490"/>
            <a:ext cx="10236835" cy="586676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139700" y="94864"/>
            <a:ext cx="7857641" cy="331523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5"/>
            </p:custDataLst>
          </p:nvPr>
        </p:nvSpPr>
        <p:spPr>
          <a:xfrm>
            <a:off x="836295" y="387350"/>
            <a:ext cx="7947660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机构备案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申请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2181860" y="1474470"/>
            <a:ext cx="7980045" cy="521970"/>
          </a:xfrm>
          <a:prstGeom prst="rect">
            <a:avLst/>
          </a:prstGeom>
          <a:gradFill>
            <a:gsLst>
              <a:gs pos="19000">
                <a:srgbClr val="FFB9B9"/>
              </a:gs>
              <a:gs pos="64000">
                <a:srgbClr val="FF8F8E"/>
              </a:gs>
              <a:gs pos="44000">
                <a:srgbClr val="FE9E9F"/>
              </a:gs>
              <a:gs pos="84000">
                <a:srgbClr val="FF7373"/>
              </a:gs>
            </a:gsLst>
            <a:lin scaled="1"/>
          </a:gradFill>
        </p:spPr>
        <p:txBody>
          <a:bodyPr wrap="square" rtlCol="0">
            <a:spAutoFit/>
          </a:bodyPr>
          <a:p>
            <a:r>
              <a:rPr lang="zh-CN" sz="1400" dirty="0">
                <a:solidFill>
                  <a:schemeClr val="tx1"/>
                </a:solidFill>
              </a:rPr>
              <a:t>待人员入职申请审核通过以后，提交权限开通申请。可用管理员账号密码登录，在首页菜单栏</a:t>
            </a:r>
            <a:r>
              <a:rPr lang="en-US" altLang="zh-CN" sz="1400" dirty="0">
                <a:solidFill>
                  <a:schemeClr val="tx1"/>
                </a:solidFill>
              </a:rPr>
              <a:t>“</a:t>
            </a:r>
            <a:r>
              <a:rPr lang="zh-CN" altLang="en-US" sz="1400" dirty="0">
                <a:solidFill>
                  <a:schemeClr val="tx1"/>
                </a:solidFill>
              </a:rPr>
              <a:t>机构管理</a:t>
            </a:r>
            <a:r>
              <a:rPr lang="en-US" altLang="zh-CN" sz="1400" dirty="0">
                <a:solidFill>
                  <a:schemeClr val="tx1"/>
                </a:solidFill>
              </a:rPr>
              <a:t>”</a:t>
            </a:r>
            <a:r>
              <a:rPr lang="zh-CN" altLang="en-US" sz="1400" dirty="0">
                <a:solidFill>
                  <a:schemeClr val="tx1"/>
                </a:solidFill>
              </a:rPr>
              <a:t>的</a:t>
            </a:r>
            <a:r>
              <a:rPr lang="en-US" altLang="zh-CN" sz="1400" dirty="0">
                <a:solidFill>
                  <a:schemeClr val="tx1"/>
                </a:solidFill>
              </a:rPr>
              <a:t>“</a:t>
            </a:r>
            <a:r>
              <a:rPr lang="zh-CN" altLang="en-US" sz="1400" dirty="0">
                <a:sym typeface="+mn-ea"/>
              </a:rPr>
              <a:t>人员入职</a:t>
            </a:r>
            <a:r>
              <a:rPr lang="en-US" altLang="zh-CN" sz="1400" dirty="0">
                <a:solidFill>
                  <a:schemeClr val="tx1"/>
                </a:solidFill>
              </a:rPr>
              <a:t>”</a:t>
            </a:r>
            <a:r>
              <a:rPr lang="zh-CN" altLang="en-US" sz="1400" dirty="0">
                <a:solidFill>
                  <a:schemeClr val="tx1"/>
                </a:solidFill>
              </a:rPr>
              <a:t>里查看审核状态，由</a:t>
            </a:r>
            <a:r>
              <a:rPr lang="en-US" altLang="zh-CN" sz="1400" dirty="0">
                <a:solidFill>
                  <a:schemeClr val="tx1"/>
                </a:solidFill>
              </a:rPr>
              <a:t>“</a:t>
            </a:r>
            <a:r>
              <a:rPr lang="zh-CN" altLang="en-US" sz="1400" dirty="0">
                <a:solidFill>
                  <a:schemeClr val="tx1"/>
                </a:solidFill>
              </a:rPr>
              <a:t>提交申请</a:t>
            </a:r>
            <a:r>
              <a:rPr lang="en-US" altLang="zh-CN" sz="1400" dirty="0">
                <a:solidFill>
                  <a:schemeClr val="tx1"/>
                </a:solidFill>
              </a:rPr>
              <a:t>”</a:t>
            </a:r>
            <a:r>
              <a:rPr lang="zh-CN" altLang="en-US" sz="1400" dirty="0">
                <a:solidFill>
                  <a:schemeClr val="tx1"/>
                </a:solidFill>
              </a:rPr>
              <a:t>变为</a:t>
            </a:r>
            <a:r>
              <a:rPr lang="en-US" altLang="zh-CN" sz="1400" dirty="0">
                <a:solidFill>
                  <a:schemeClr val="tx1"/>
                </a:solidFill>
              </a:rPr>
              <a:t>“</a:t>
            </a:r>
            <a:r>
              <a:rPr lang="zh-CN" altLang="en-US" sz="1400" dirty="0">
                <a:solidFill>
                  <a:schemeClr val="tx1"/>
                </a:solidFill>
              </a:rPr>
              <a:t>审核通过</a:t>
            </a:r>
            <a:r>
              <a:rPr lang="en-US" altLang="zh-CN" sz="1400" dirty="0">
                <a:solidFill>
                  <a:schemeClr val="tx1"/>
                </a:solidFill>
              </a:rPr>
              <a:t>”</a:t>
            </a:r>
            <a:r>
              <a:rPr lang="zh-CN" altLang="en-US" sz="1400" dirty="0">
                <a:solidFill>
                  <a:schemeClr val="tx1"/>
                </a:solidFill>
              </a:rPr>
              <a:t>后，即可进行最后这一步。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28" name="矩形 4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181860" y="6010275"/>
            <a:ext cx="8110220" cy="347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charset="0"/>
              </a:defRPr>
            </a:lvl9pPr>
          </a:lstStyle>
          <a:p>
            <a:pPr defTabSz="913765">
              <a:lnSpc>
                <a:spcPct val="120000"/>
              </a:lnSpc>
              <a:spcBef>
                <a:spcPct val="0"/>
              </a:spcBef>
              <a:buNone/>
            </a:pPr>
            <a:r>
              <a:rPr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操作路径：</a:t>
            </a:r>
            <a:r>
              <a:rPr lang="zh-CN"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管理员账号密码</a:t>
            </a:r>
            <a:r>
              <a:rPr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登录</a:t>
            </a:r>
            <a:r>
              <a:rPr lang="en-US"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 </a:t>
            </a:r>
            <a:r>
              <a:rPr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&gt;</a:t>
            </a:r>
            <a:r>
              <a:rPr lang="en-US"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 </a:t>
            </a:r>
            <a:r>
              <a:rPr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机构</a:t>
            </a:r>
            <a:r>
              <a:rPr lang="zh-CN"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管理</a:t>
            </a:r>
            <a:r>
              <a:rPr lang="en-US"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 </a:t>
            </a:r>
            <a:r>
              <a:rPr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&gt;</a:t>
            </a:r>
            <a:r>
              <a:rPr lang="en-US"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 </a:t>
            </a:r>
            <a:r>
              <a:rPr lang="zh-CN"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经纪机构备案申请</a:t>
            </a:r>
            <a:r>
              <a:rPr lang="en-US"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 </a:t>
            </a:r>
            <a:r>
              <a:rPr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&gt;</a:t>
            </a:r>
            <a:r>
              <a:rPr lang="en-US"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 </a:t>
            </a:r>
            <a:r>
              <a:rPr lang="zh-CN"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检查机构信息</a:t>
            </a:r>
            <a:r>
              <a:rPr lang="en-US"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 </a:t>
            </a:r>
            <a:r>
              <a:rPr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&gt;</a:t>
            </a:r>
            <a:r>
              <a:rPr lang="en-US"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 </a:t>
            </a:r>
            <a:r>
              <a:rPr lang="zh-CN" altLang="en-US" sz="1400" b="1" dirty="0" smtClean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微软雅黑" panose="020B0503020204020204" pitchFamily="34" charset="-122"/>
              </a:rPr>
              <a:t>无误后提交</a:t>
            </a:r>
            <a:endParaRPr lang="zh-CN" altLang="en-US" sz="1400" b="1" dirty="0" smtClean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805" y="1042670"/>
            <a:ext cx="7807325" cy="47720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139700" y="94864"/>
            <a:ext cx="7857641" cy="3315238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836295" y="387350"/>
            <a:ext cx="2950845" cy="4248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ts val="26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住建局审核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493395" y="1042670"/>
            <a:ext cx="3557905" cy="425069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l" fontAlgn="auto">
              <a:lnSpc>
                <a:spcPct val="200000"/>
              </a:lnSpc>
              <a:buClrTx/>
              <a:buSzTx/>
              <a:buFontTx/>
            </a:pPr>
            <a:r>
              <a:rPr lang="zh-CN" altLang="en-US" sz="1800">
                <a:sym typeface="+mn-ea"/>
              </a:rPr>
              <a:t>备注：</a:t>
            </a:r>
            <a:endParaRPr lang="zh-CN" altLang="en-US" sz="18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ym typeface="+mn-ea"/>
              </a:rPr>
              <a:t>1</a:t>
            </a:r>
            <a:r>
              <a:rPr lang="zh-CN" altLang="en-US" sz="1400">
                <a:sym typeface="+mn-ea"/>
              </a:rPr>
              <a:t>、机构备案状态为</a:t>
            </a:r>
            <a:r>
              <a:rPr lang="en-US" altLang="zh-CN" sz="1400">
                <a:sym typeface="+mn-ea"/>
              </a:rPr>
              <a:t>“</a:t>
            </a:r>
            <a:r>
              <a:rPr lang="zh-CN" altLang="en-US" sz="1400">
                <a:sym typeface="+mn-ea"/>
              </a:rPr>
              <a:t>已填报</a:t>
            </a:r>
            <a:r>
              <a:rPr lang="en-US" altLang="zh-CN" sz="1400">
                <a:sym typeface="+mn-ea"/>
              </a:rPr>
              <a:t>”</a:t>
            </a:r>
            <a:endParaRPr lang="en-US" altLang="zh-CN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ym typeface="+mn-ea"/>
              </a:rPr>
              <a:t>      </a:t>
            </a:r>
            <a:r>
              <a:rPr lang="zh-CN" altLang="en-US" sz="1400">
                <a:sym typeface="+mn-ea"/>
              </a:rPr>
              <a:t>说明网签开户申请已提交、</a:t>
            </a:r>
            <a:r>
              <a:rPr lang="zh-CN" sz="1400">
                <a:sym typeface="+mn-ea"/>
              </a:rPr>
              <a:t>待审核</a:t>
            </a:r>
            <a:r>
              <a:rPr lang="en-US" altLang="zh-CN" sz="1400">
                <a:sym typeface="+mn-ea"/>
              </a:rPr>
              <a:t>  </a:t>
            </a:r>
            <a:endParaRPr lang="en-US" altLang="zh-CN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ym typeface="+mn-ea"/>
              </a:rPr>
              <a:t>      </a:t>
            </a:r>
            <a:r>
              <a:rPr lang="zh-CN" altLang="en-US" sz="1400">
                <a:sym typeface="+mn-ea"/>
              </a:rPr>
              <a:t>审核时间</a:t>
            </a:r>
            <a:r>
              <a:rPr lang="zh-CN" sz="1400">
                <a:sym typeface="+mn-ea"/>
              </a:rPr>
              <a:t>一般需要</a:t>
            </a:r>
            <a:r>
              <a:rPr lang="zh-CN" sz="1400">
                <a:solidFill>
                  <a:srgbClr val="333333"/>
                </a:solidFill>
                <a:sym typeface="+mn-ea"/>
              </a:rPr>
              <a:t>3-5个工作日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ym typeface="+mn-ea"/>
              </a:rPr>
              <a:t>      </a:t>
            </a:r>
            <a:r>
              <a:rPr lang="zh-CN" altLang="en-US" sz="1400">
                <a:sym typeface="+mn-ea"/>
              </a:rPr>
              <a:t>可自行通过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管理员账号密码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zh-CN" altLang="en-US" sz="1400">
                <a:sym typeface="+mn-ea"/>
              </a:rPr>
              <a:t> </a:t>
            </a:r>
            <a:r>
              <a:rPr lang="en-US" altLang="zh-CN" sz="1400">
                <a:sym typeface="+mn-ea"/>
              </a:rPr>
              <a:t>     </a:t>
            </a:r>
            <a:r>
              <a:rPr lang="zh-CN" altLang="en-US" sz="1400">
                <a:sym typeface="+mn-ea"/>
              </a:rPr>
              <a:t>登录查看审核状态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ym typeface="+mn-ea"/>
              </a:rPr>
              <a:t>2</a:t>
            </a:r>
            <a:r>
              <a:rPr lang="zh-CN" altLang="en-US" sz="1400">
                <a:sym typeface="+mn-ea"/>
              </a:rPr>
              <a:t>、若</a:t>
            </a:r>
            <a:r>
              <a:rPr lang="zh-CN" altLang="en-US" sz="1400">
                <a:sym typeface="+mn-ea"/>
              </a:rPr>
              <a:t>机构备案状态变为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“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已审核</a:t>
            </a:r>
            <a:r>
              <a:rPr lang="en-US" altLang="zh-CN" sz="1400">
                <a:solidFill>
                  <a:srgbClr val="FF0000"/>
                </a:solidFill>
                <a:sym typeface="+mn-ea"/>
              </a:rPr>
              <a:t>”</a:t>
            </a:r>
            <a:endParaRPr lang="en-US" altLang="zh-CN" sz="1400">
              <a:solidFill>
                <a:srgbClr val="FF0000"/>
              </a:solidFill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rgbClr val="FF0000"/>
                </a:solidFill>
                <a:sym typeface="+mn-ea"/>
              </a:rPr>
              <a:t>      </a:t>
            </a:r>
            <a:r>
              <a:rPr lang="zh-CN" altLang="en-US" sz="1400">
                <a:sym typeface="+mn-ea"/>
              </a:rPr>
              <a:t>说明开户申请住建局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审核已通过</a:t>
            </a:r>
            <a:endParaRPr lang="zh-CN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en-US" altLang="zh-CN" sz="1400">
                <a:solidFill>
                  <a:srgbClr val="FF0000"/>
                </a:solidFill>
                <a:sym typeface="+mn-ea"/>
              </a:rPr>
              <a:t>3</a:t>
            </a:r>
            <a:r>
              <a:rPr lang="zh-CN" altLang="en-US" sz="1400">
                <a:solidFill>
                  <a:srgbClr val="FF0000"/>
                </a:solidFill>
                <a:sym typeface="+mn-ea"/>
              </a:rPr>
              <a:t>、</a:t>
            </a:r>
            <a:r>
              <a:rPr lang="zh-CN" altLang="en-US" sz="1400">
                <a:sym typeface="+mn-ea"/>
              </a:rPr>
              <a:t>着急使用系统或有其他业务咨询</a:t>
            </a:r>
            <a:r>
              <a:rPr lang="zh-CN" altLang="en-US" sz="1400">
                <a:sym typeface="+mn-ea"/>
              </a:rPr>
              <a:t>可致电</a:t>
            </a:r>
            <a:endParaRPr lang="zh-CN" altLang="en-US" sz="1400">
              <a:sym typeface="+mn-ea"/>
            </a:endParaRPr>
          </a:p>
          <a:p>
            <a:pPr indent="0" fontAlgn="auto">
              <a:lnSpc>
                <a:spcPct val="180000"/>
              </a:lnSpc>
            </a:pPr>
            <a:r>
              <a:rPr lang="zh-CN" altLang="en-US" sz="1400">
                <a:sym typeface="+mn-ea"/>
              </a:rPr>
              <a:t> </a:t>
            </a:r>
            <a:r>
              <a:rPr lang="en-US" altLang="zh-CN" sz="1400">
                <a:sym typeface="+mn-ea"/>
              </a:rPr>
              <a:t>     </a:t>
            </a:r>
            <a:r>
              <a:rPr lang="zh-CN" altLang="en-US" sz="1400">
                <a:sym typeface="+mn-ea"/>
              </a:rPr>
              <a:t>所属区住建局（</a:t>
            </a:r>
            <a:r>
              <a:rPr lang="zh-CN" sz="1400">
                <a:solidFill>
                  <a:srgbClr val="333333"/>
                </a:solidFill>
                <a:sym typeface="+mn-ea"/>
              </a:rPr>
              <a:t>联系电话见下页截图</a:t>
            </a:r>
            <a:r>
              <a:rPr lang="zh-CN" altLang="en-US" sz="1400">
                <a:sym typeface="+mn-ea"/>
              </a:rPr>
              <a:t>）</a:t>
            </a:r>
            <a:endParaRPr lang="zh-CN" sz="1400">
              <a:solidFill>
                <a:srgbClr val="333333"/>
              </a:solidFill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139700" y="94864"/>
            <a:ext cx="7857641" cy="3315238"/>
          </a:xfrm>
          <a:prstGeom prst="rect">
            <a:avLst/>
          </a:prstGeom>
        </p:spPr>
      </p:pic>
      <p:graphicFrame>
        <p:nvGraphicFramePr>
          <p:cNvPr id="2" name="表格 1"/>
          <p:cNvGraphicFramePr/>
          <p:nvPr/>
        </p:nvGraphicFramePr>
        <p:xfrm>
          <a:off x="1123315" y="393065"/>
          <a:ext cx="9897745" cy="5843270"/>
        </p:xfrm>
        <a:graphic>
          <a:graphicData uri="http://schemas.openxmlformats.org/drawingml/2006/table">
            <a:tbl>
              <a:tblPr/>
              <a:tblGrid>
                <a:gridCol w="2115185"/>
                <a:gridCol w="4072255"/>
                <a:gridCol w="1753235"/>
                <a:gridCol w="1957070"/>
              </a:tblGrid>
              <a:tr h="504825">
                <a:tc gridSpan="3">
                  <a:txBody>
                    <a:bodyPr/>
                    <a:p>
                      <a:pPr algn="ctr" fontAlgn="ctr"/>
                      <a:r>
                        <a:rPr lang="zh-CN" altLang="en-US" sz="1600" b="1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西安市各区住建局联系方式</a:t>
                      </a:r>
                      <a:endParaRPr lang="zh-CN" altLang="en-US" sz="1600" b="1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p>
                      <a:pPr algn="l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西安市住建局：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87639976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623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单位名称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地址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联系人及电话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备注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496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新城区住建局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尚德路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115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号新城区政府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460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室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黄相涛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87419638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623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碑林区住建局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南院门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27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号碑林区政府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3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号楼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312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室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张志斌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89625347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100" b="0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网签开户相关</a:t>
                      </a:r>
                      <a:r>
                        <a:rPr lang="zh-CN" altLang="en-US" sz="1100" b="0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</a:t>
                      </a:r>
                      <a:r>
                        <a:rPr lang="en-US" altLang="zh-CN" sz="1100" b="0" i="0">
                          <a:solidFill>
                            <a:srgbClr val="FF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89625819</a:t>
                      </a:r>
                      <a:endParaRPr lang="en-US" altLang="zh-CN" sz="1100" b="0" i="0">
                        <a:solidFill>
                          <a:srgbClr val="FF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623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莲湖区住建局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红埠街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59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号莲湖住建局进门右手边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楼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王瑜辉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87613413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623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雁塔区住建局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翠华路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146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号雁塔住建局大门北侧临街门门面房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杨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  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烁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85200238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85267766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496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未央区住建局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未央区永祥路住建局四楼东边第三个办公室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涨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潮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18049021334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86355881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623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灞桥区住建局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灞桥区纺一路住房和城乡建设局住房管理科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薛超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83552552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623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高新区住建局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纬三十六路丝路创智谷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号楼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103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室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田民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88333707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100" b="0" i="0">
                          <a:solidFill>
                            <a:srgbClr val="FF0000"/>
                          </a:solidFill>
                          <a:latin typeface="Tahoma" panose="020B0604030504040204"/>
                          <a:ea typeface="Tahoma" panose="020B0604030504040204"/>
                        </a:rPr>
                        <a:t>81150181</a:t>
                      </a:r>
                      <a:endParaRPr lang="en-US" altLang="zh-CN" sz="1100" b="0" i="0">
                        <a:solidFill>
                          <a:srgbClr val="FF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623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经开区住建局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凤城十二路凯瑞大厦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F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座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1604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室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吴昊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18802932692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86189928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496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曲江新区住建局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曲江政务中心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B821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郭健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81201192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81201583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5623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浐灞生态区住建局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港务区港务大道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号港务区管委会一楼最里间办公室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周毅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18991890117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029-83521151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623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港务区住建局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港务区港务大道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6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号港务区管委会一楼最里间办公室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李亚亚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83332178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623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航空基地住建局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endParaRPr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许栋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17792035825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endParaRPr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496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航天基地住建局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endParaRPr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吕洋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85839518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要线下递交纸质资料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56235"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大明宫保护办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玄武路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张磊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  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13572856020</a:t>
                      </a:r>
                      <a:endParaRPr lang="en-US" altLang="zh-CN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ctr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ctr" fontAlgn="b"/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86708220</a:t>
                      </a:r>
                      <a:r>
                        <a:rPr lang="en-US" altLang="zh-CN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  </a:t>
                      </a:r>
                      <a:r>
                        <a:rPr lang="zh-CN" altLang="en-US" sz="1100" b="0" i="0">
                          <a:solidFill>
                            <a:srgbClr val="000000"/>
                          </a:solidFill>
                          <a:latin typeface="Tahoma" panose="020B0604030504040204"/>
                          <a:ea typeface="Tahoma" panose="020B0604030504040204"/>
                        </a:rPr>
                        <a:t>赵月</a:t>
                      </a:r>
                      <a:endParaRPr lang="zh-CN" altLang="en-US" sz="1100" b="0" i="0">
                        <a:solidFill>
                          <a:srgbClr val="000000"/>
                        </a:solidFill>
                        <a:latin typeface="Tahoma" panose="020B0604030504040204"/>
                        <a:ea typeface="Tahoma" panose="020B0604030504040204"/>
                      </a:endParaRPr>
                    </a:p>
                  </a:txBody>
                  <a:tcPr marL="9842" marR="9842" marT="9842" marB="0" anchor="b" anchorCtr="0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2508885" y="1253490"/>
          <a:ext cx="7404100" cy="6931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250"/>
                <a:gridCol w="4913630"/>
                <a:gridCol w="1887220"/>
              </a:tblGrid>
              <a:tr h="437515">
                <a:tc gridSpan="3">
                  <a:txBody>
                    <a:bodyPr/>
                    <a:p>
                      <a:pPr algn="ctr">
                        <a:buNone/>
                      </a:pPr>
                      <a:r>
                        <a:rPr lang="zh-CN" sz="1600" b="1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新城区、经开区、航天新城线下递交资料清单</a:t>
                      </a:r>
                      <a:endParaRPr lang="zh-CN" sz="1600" b="1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>
                    <a:solidFill>
                      <a:srgbClr val="BE1C2B"/>
                    </a:solidFill>
                  </a:tcPr>
                </a:tc>
                <a:tc hMerge="1">
                  <a:tcPr anchor="ctr" anchorCtr="0">
                    <a:solidFill>
                      <a:srgbClr val="BE1C2B"/>
                    </a:solidFill>
                  </a:tcPr>
                </a:tc>
                <a:tc hMerge="1">
                  <a:tcPr anchor="ctr" anchorCtr="0">
                    <a:solidFill>
                      <a:srgbClr val="BE1C2B"/>
                    </a:solidFill>
                  </a:tcPr>
                </a:tc>
              </a:tr>
              <a:tr h="43370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序号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明细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备注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46418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营业执照副本原件</a:t>
                      </a: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复印件盖公章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50419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2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法人身份证原件</a:t>
                      </a: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复印件盖公章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5060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门头照片</a:t>
                      </a: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张</a:t>
                      </a: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室内办公环境照片1张</a:t>
                      </a: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门店公示信息1张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照片盖公章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5060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信用承诺书</a:t>
                      </a:r>
                      <a:endParaRPr lang="zh-CN" altLang="en-US" sz="1000"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5060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5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授权书、特许经营合同、品牌管理承诺书原件</a:t>
                      </a:r>
                      <a:r>
                        <a:rPr lang="en-US" altLang="zh-CN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+</a:t>
                      </a: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复印件盖公章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特许经营合同复印件只带第一页、第三页和后面所有签字盖章页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50609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6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委托人身份证原件</a:t>
                      </a: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+</a:t>
                      </a: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复印件盖公章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法人亲自去，不用递交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  <a:tr h="44513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</a:t>
                      </a:r>
                      <a:endParaRPr lang="en-US" altLang="zh-CN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授权委托书原件盖公章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0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法人不亲自递交</a:t>
                      </a:r>
                      <a:endParaRPr lang="zh-CN" altLang="en-US" sz="10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 anchorCtr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7" t="24373"/>
          <a:stretch>
            <a:fillRect/>
          </a:stretch>
        </p:blipFill>
        <p:spPr>
          <a:xfrm>
            <a:off x="3635644" y="3585227"/>
            <a:ext cx="8518902" cy="312150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51" b="19679"/>
          <a:stretch>
            <a:fillRect/>
          </a:stretch>
        </p:blipFill>
        <p:spPr>
          <a:xfrm>
            <a:off x="0" y="174239"/>
            <a:ext cx="7857641" cy="331523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700270" y="2687320"/>
            <a:ext cx="3700145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000" b="1">
                <a:solidFill>
                  <a:srgbClr val="FFFF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THANKS</a:t>
            </a:r>
            <a:r>
              <a:rPr lang="zh-CN" altLang="en-US" sz="6000" b="1">
                <a:solidFill>
                  <a:srgbClr val="FFFF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！</a:t>
            </a:r>
            <a:endParaRPr lang="zh-CN" altLang="en-US" sz="6000" b="1">
              <a:solidFill>
                <a:srgbClr val="FFFF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  <p:timing>
    <p:tnLst>
      <p:par>
        <p:cTn id="1" dur="indefinite" restart="never" nodeType="tmRoot"/>
      </p:par>
    </p:tnLst>
    <p:bldLst>
      <p:bldP spid="3" grpId="0"/>
    </p:bldLst>
  </p:timing>
</p:sld>
</file>

<file path=ppt/tags/tag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  <p:tag name="KSO_WM_BEAUTIFY_FLAG" val=""/>
</p:tagLst>
</file>

<file path=ppt/tags/tag3.xml><?xml version="1.0" encoding="utf-8"?>
<p:tagLst xmlns:p="http://schemas.openxmlformats.org/presentationml/2006/main">
  <p:tag name="KSO_WM_UNIT_TABLE_BEAUTIFY" val="smartTable{1f20ea43-7421-4819-a53d-fe51770df062}"/>
  <p:tag name="TABLE_ENDDRAG_ORIGIN_RECT" val="308*309"/>
  <p:tag name="TABLE_ENDDRAG_RECT" val="618*122*308*309"/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5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8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4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7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31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8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  <p:tag name="KSO_WM_DIAGRAM_VIRTUALLY_FRAME" val="{&quot;height&quot;:283.8,&quot;left&quot;:496.5,&quot;top&quot;:158.45,&quot;width&quot;:374.5}"/>
</p:tagLst>
</file>

<file path=ppt/tags/tag63.xml><?xml version="1.0" encoding="utf-8"?>
<p:tagLst xmlns:p="http://schemas.openxmlformats.org/presentationml/2006/main">
  <p:tag name="KSO_WM_BEAUTIFY_FLAG" val=""/>
  <p:tag name="KSO_WM_DIAGRAM_VIRTUALLY_FRAME" val="{&quot;height&quot;:283.8,&quot;left&quot;:496.5,&quot;top&quot;:158.45,&quot;width&quot;:374.5}"/>
</p:tagLst>
</file>

<file path=ppt/tags/tag64.xml><?xml version="1.0" encoding="utf-8"?>
<p:tagLst xmlns:p="http://schemas.openxmlformats.org/presentationml/2006/main">
  <p:tag name="KSO_WM_BEAUTIFY_FLAG" val=""/>
  <p:tag name="KSO_WM_DIAGRAM_VIRTUALLY_FRAME" val="{&quot;height&quot;:283.8,&quot;left&quot;:496.5,&quot;top&quot;:158.45,&quot;width&quot;:374.5}"/>
</p:tagLst>
</file>

<file path=ppt/tags/tag65.xml><?xml version="1.0" encoding="utf-8"?>
<p:tagLst xmlns:p="http://schemas.openxmlformats.org/presentationml/2006/main">
  <p:tag name="KSO_WM_BEAUTIFY_FLAG" val=""/>
  <p:tag name="KSO_WM_DIAGRAM_VIRTUALLY_FRAME" val="{&quot;height&quot;:283.8,&quot;left&quot;:496.5,&quot;top&quot;:158.45,&quot;width&quot;:374.5}"/>
</p:tagLst>
</file>

<file path=ppt/tags/tag66.xml><?xml version="1.0" encoding="utf-8"?>
<p:tagLst xmlns:p="http://schemas.openxmlformats.org/presentationml/2006/main">
  <p:tag name="KSO_WM_BEAUTIFY_FLAG" val=""/>
  <p:tag name="KSO_WM_DIAGRAM_VIRTUALLY_FRAME" val="{&quot;height&quot;:283.8,&quot;left&quot;:496.5,&quot;top&quot;:158.45,&quot;width&quot;:374.5}"/>
</p:tagLst>
</file>

<file path=ppt/tags/tag67.xml><?xml version="1.0" encoding="utf-8"?>
<p:tagLst xmlns:p="http://schemas.openxmlformats.org/presentationml/2006/main">
  <p:tag name="KSO_WM_BEAUTIFY_FLAG" val=""/>
  <p:tag name="KSO_WM_DIAGRAM_VIRTUALLY_FRAME" val="{&quot;height&quot;:283.8,&quot;left&quot;:496.5,&quot;top&quot;:158.45,&quot;width&quot;:374.5}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UNIT_TABLE_BEAUTIFY" val="smartTable{ef596100-5d3f-40fc-9785-3a4db87259de}"/>
  <p:tag name="TABLE_ENDDRAG_ORIGIN_RECT" val="582*426"/>
  <p:tag name="TABLE_ENDDRAG_RECT" val="166*27*583*426"/>
  <p:tag name="KSO_WM_BEAUTIFY_FLAG" val=""/>
</p:tagLst>
</file>

<file path=ppt/tags/tag96.xml><?xml version="1.0" encoding="utf-8"?>
<p:tagLst xmlns:p="http://schemas.openxmlformats.org/presentationml/2006/main">
  <p:tag name="ISPRING_PRESENTATION_TITLE" val="PowerPoint 演示文稿"/>
  <p:tag name="commondata" val="eyJoZGlkIjoiMDFmZThlYTk3YWJjYzRmMGNjNDk2YTdiOWY4YmE5N2M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3454</Words>
  <Application>WPS 演示</Application>
  <PresentationFormat>宽屏</PresentationFormat>
  <Paragraphs>443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3" baseType="lpstr">
      <vt:lpstr>Arial</vt:lpstr>
      <vt:lpstr>宋体</vt:lpstr>
      <vt:lpstr>Wingdings</vt:lpstr>
      <vt:lpstr>方正姚体</vt:lpstr>
      <vt:lpstr>微软雅黑</vt:lpstr>
      <vt:lpstr>KSOFE4D4FCCE</vt:lpstr>
      <vt:lpstr>FFont-Family</vt:lpstr>
      <vt:lpstr>Arial Unicode MS</vt:lpstr>
      <vt:lpstr>等线 Light</vt:lpstr>
      <vt:lpstr>等线</vt:lpstr>
      <vt:lpstr>黑体</vt:lpstr>
      <vt:lpstr>Calibri</vt:lpstr>
      <vt:lpstr>幼圆</vt:lpstr>
      <vt:lpstr>Tahoma</vt:lpstr>
      <vt:lpstr>KSOFE4D4886F</vt:lpstr>
      <vt:lpstr>KSOFABBE2427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何永霞</dc:creator>
  <cp:lastModifiedBy>朱川</cp:lastModifiedBy>
  <cp:revision>147</cp:revision>
  <dcterms:created xsi:type="dcterms:W3CDTF">2018-01-29T07:27:00Z</dcterms:created>
  <dcterms:modified xsi:type="dcterms:W3CDTF">2026-08-18T02:22:36Z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36C1563C2F4044E19EC0597CC47855DF</vt:lpwstr>
  </property>
  <property fmtid="{D5CDD505-2E9C-101B-9397-08002B2CF9AE}" pid="3" name="KSOProductBuildVer">
    <vt:lpwstr>2052-12.1.0.28043</vt:lpwstr>
  </property>
</Properties>
</file>